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DC11B-CBF3-3F63-FEAB-580C31EF64C1}" v="2313" dt="2023-05-10T16:02:21.8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0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25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388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448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706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38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79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7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3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9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29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7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74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00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86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89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15043-F2C4-4F80-B36A-66EAABEF736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04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FB22B14-9E89-CAF4-4597-8448F9304806}"/>
              </a:ext>
            </a:extLst>
          </p:cNvPr>
          <p:cNvSpPr/>
          <p:nvPr/>
        </p:nvSpPr>
        <p:spPr>
          <a:xfrm>
            <a:off x="9077325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B04077A-81E5-93D4-831F-AFBB4C0BE6C7}"/>
              </a:ext>
            </a:extLst>
          </p:cNvPr>
          <p:cNvSpPr/>
          <p:nvPr/>
        </p:nvSpPr>
        <p:spPr>
          <a:xfrm>
            <a:off x="6119812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A2FBA45-515E-402F-936A-AB3707966028}"/>
              </a:ext>
            </a:extLst>
          </p:cNvPr>
          <p:cNvSpPr/>
          <p:nvPr/>
        </p:nvSpPr>
        <p:spPr>
          <a:xfrm>
            <a:off x="3114675" y="1012818"/>
            <a:ext cx="2857501" cy="56832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41239AF-0AB4-A98F-0789-6D67DEA17675}"/>
              </a:ext>
            </a:extLst>
          </p:cNvPr>
          <p:cNvSpPr/>
          <p:nvPr/>
        </p:nvSpPr>
        <p:spPr>
          <a:xfrm>
            <a:off x="109537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56881-1C9B-D7E3-B749-036341B7D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7471" y="230986"/>
            <a:ext cx="5208380" cy="465415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rgbClr val="002060"/>
                </a:solidFill>
              </a:rPr>
              <a:t>Year 6 - Summer 2023 - Hola Mexico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0902A2B-663B-FBE1-42EF-5E6A5C6BE301}"/>
              </a:ext>
            </a:extLst>
          </p:cNvPr>
          <p:cNvSpPr/>
          <p:nvPr/>
        </p:nvSpPr>
        <p:spPr>
          <a:xfrm>
            <a:off x="6096000" y="1012820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Art &amp; Design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Intent</a:t>
            </a:r>
            <a:r>
              <a:rPr lang="en-US" sz="1400" dirty="0">
                <a:solidFill>
                  <a:schemeClr val="tx1"/>
                </a:solidFill>
              </a:rPr>
              <a:t>: To explore the concept of Surrealism through creating a surrealist sculpture.</a:t>
            </a:r>
          </a:p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8FB1B23-C537-CD77-C033-D07F4D3F61A1}"/>
              </a:ext>
            </a:extLst>
          </p:cNvPr>
          <p:cNvSpPr/>
          <p:nvPr/>
        </p:nvSpPr>
        <p:spPr>
          <a:xfrm>
            <a:off x="9101137" y="1012820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RE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Intent</a:t>
            </a:r>
            <a:r>
              <a:rPr lang="en-US" sz="1400" dirty="0">
                <a:solidFill>
                  <a:schemeClr val="tx1"/>
                </a:solidFill>
              </a:rPr>
              <a:t>: To understand the importance of </a:t>
            </a:r>
            <a:r>
              <a:rPr lang="en-US" sz="1400" dirty="0" err="1">
                <a:solidFill>
                  <a:schemeClr val="tx1"/>
                </a:solidFill>
              </a:rPr>
              <a:t>Ankirah</a:t>
            </a:r>
            <a:r>
              <a:rPr lang="en-US" sz="1400" dirty="0">
                <a:solidFill>
                  <a:schemeClr val="tx1"/>
                </a:solidFill>
              </a:rPr>
              <a:t> and how Muslims lead good lives. </a:t>
            </a:r>
            <a:endParaRPr lang="en-US" sz="1100" dirty="0">
              <a:solidFill>
                <a:schemeClr val="tx1"/>
              </a:solidFill>
              <a:latin typeface="Calibri Light"/>
              <a:cs typeface="Calibri Light"/>
            </a:endParaRPr>
          </a:p>
          <a:p>
            <a:pPr algn="ctr"/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715EF75-2431-32B8-B839-A4A42DFCF873}"/>
              </a:ext>
            </a:extLst>
          </p:cNvPr>
          <p:cNvSpPr/>
          <p:nvPr/>
        </p:nvSpPr>
        <p:spPr>
          <a:xfrm>
            <a:off x="109538" y="1012819"/>
            <a:ext cx="2857501" cy="98870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Intent</a:t>
            </a:r>
            <a:r>
              <a:rPr lang="en-US" sz="1400" dirty="0">
                <a:solidFill>
                  <a:schemeClr val="tx1"/>
                </a:solidFill>
              </a:rPr>
              <a:t>: To understand and use the components of a circuit, representing these with symbols</a:t>
            </a:r>
          </a:p>
          <a:p>
            <a:pPr algn="ctr"/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1CA3874-A35C-4089-6409-773FAC2C3F6B}"/>
              </a:ext>
            </a:extLst>
          </p:cNvPr>
          <p:cNvSpPr/>
          <p:nvPr/>
        </p:nvSpPr>
        <p:spPr>
          <a:xfrm>
            <a:off x="3126581" y="992830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Geography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Intent</a:t>
            </a:r>
            <a:r>
              <a:rPr lang="en-US" sz="1300" b="1" dirty="0">
                <a:solidFill>
                  <a:schemeClr val="tx1"/>
                </a:solidFill>
              </a:rPr>
              <a:t>: </a:t>
            </a:r>
            <a:r>
              <a:rPr lang="en-US" sz="1300" dirty="0">
                <a:solidFill>
                  <a:schemeClr val="tx1"/>
                </a:solidFill>
              </a:rPr>
              <a:t>To locate and understand the key human and physical features of South America. </a:t>
            </a:r>
          </a:p>
          <a:p>
            <a:endParaRPr lang="en-US" sz="1300" b="1" dirty="0">
              <a:solidFill>
                <a:schemeClr val="tx1"/>
              </a:solidFill>
            </a:endParaRPr>
          </a:p>
          <a:p>
            <a:endParaRPr lang="en-US" sz="1300" b="1" dirty="0">
              <a:solidFill>
                <a:schemeClr val="tx1"/>
              </a:solidFill>
            </a:endParaRPr>
          </a:p>
          <a:p>
            <a:endParaRPr lang="en-GB" sz="1300" b="1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DE898C-A818-AAFA-8950-6B61A9EC8A0E}"/>
              </a:ext>
            </a:extLst>
          </p:cNvPr>
          <p:cNvSpPr txBox="1"/>
          <p:nvPr/>
        </p:nvSpPr>
        <p:spPr>
          <a:xfrm>
            <a:off x="133350" y="2077241"/>
            <a:ext cx="283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8E53C3-E3E3-CCC3-4606-EB909B39BFDD}"/>
              </a:ext>
            </a:extLst>
          </p:cNvPr>
          <p:cNvSpPr txBox="1"/>
          <p:nvPr/>
        </p:nvSpPr>
        <p:spPr>
          <a:xfrm>
            <a:off x="3145628" y="1982782"/>
            <a:ext cx="2833688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200" dirty="0"/>
              <a:t>To locate the countries and capital cities of South America on a map.</a:t>
            </a:r>
          </a:p>
          <a:p>
            <a:pPr marL="228600" indent="-228600">
              <a:buFontTx/>
              <a:buAutoNum type="arabicPeriod"/>
            </a:pPr>
            <a:r>
              <a:rPr lang="en-US" sz="1200" dirty="0"/>
              <a:t>Identify the key physical and human features of South America.</a:t>
            </a:r>
          </a:p>
          <a:p>
            <a:pPr marL="228600" indent="-228600">
              <a:buFontTx/>
              <a:buAutoNum type="arabicPeriod"/>
            </a:pPr>
            <a:r>
              <a:rPr lang="en-US" sz="1200" dirty="0"/>
              <a:t>Explore key facts about Brazil and begin to compare these with the UK. </a:t>
            </a:r>
          </a:p>
          <a:p>
            <a:pPr marL="228600" indent="-228600">
              <a:buFontTx/>
              <a:buAutoNum type="arabicPeriod"/>
            </a:pPr>
            <a:r>
              <a:rPr lang="en-US" sz="1200" dirty="0"/>
              <a:t>Use photographs to explore Rio and compare daily life in Cornwall and Brazil.</a:t>
            </a:r>
            <a:endParaRPr lang="en-US" sz="1200" dirty="0" err="1"/>
          </a:p>
          <a:p>
            <a:pPr marL="228600" indent="-228600">
              <a:buFontTx/>
              <a:buAutoNum type="arabicPeriod"/>
            </a:pPr>
            <a:r>
              <a:rPr lang="en-US" sz="1200" dirty="0"/>
              <a:t>Use map skills to locate places on a map using a six-figure grid reference.</a:t>
            </a:r>
          </a:p>
          <a:p>
            <a:endParaRPr lang="en-US" sz="1200" dirty="0"/>
          </a:p>
          <a:p>
            <a:pPr marL="285750" indent="-285750">
              <a:buFont typeface="+mj-lt"/>
              <a:buAutoNum type="arabicPeriod"/>
            </a:pPr>
            <a:endParaRPr lang="en-GB" sz="1200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72142F2-1F49-D5F4-57CA-37BD0BF4EC0A}"/>
              </a:ext>
            </a:extLst>
          </p:cNvPr>
          <p:cNvSpPr/>
          <p:nvPr/>
        </p:nvSpPr>
        <p:spPr>
          <a:xfrm>
            <a:off x="3126581" y="5774927"/>
            <a:ext cx="2833688" cy="7808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294108-C20F-59EA-6B04-4BBAEB507A6D}"/>
              </a:ext>
            </a:extLst>
          </p:cNvPr>
          <p:cNvSpPr txBox="1"/>
          <p:nvPr/>
        </p:nvSpPr>
        <p:spPr>
          <a:xfrm>
            <a:off x="3131342" y="5734949"/>
            <a:ext cx="270986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Impact</a:t>
            </a:r>
            <a:r>
              <a:rPr lang="en-US" sz="1400" dirty="0"/>
              <a:t>: </a:t>
            </a:r>
            <a:r>
              <a:rPr lang="en-US" sz="1300" dirty="0"/>
              <a:t>Children can  locate and identify the human and physical features of South America.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3699B57-6F05-2A12-80F3-B8C458344956}"/>
              </a:ext>
            </a:extLst>
          </p:cNvPr>
          <p:cNvSpPr/>
          <p:nvPr/>
        </p:nvSpPr>
        <p:spPr>
          <a:xfrm>
            <a:off x="109536" y="5767164"/>
            <a:ext cx="2833688" cy="780806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AFD13AC-0A3A-99C9-BAFC-F340ED329BDD}"/>
              </a:ext>
            </a:extLst>
          </p:cNvPr>
          <p:cNvSpPr/>
          <p:nvPr/>
        </p:nvSpPr>
        <p:spPr>
          <a:xfrm>
            <a:off x="6119813" y="5774927"/>
            <a:ext cx="2833688" cy="7730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19AEF20-E909-3964-6D52-C024BBF4EF16}"/>
              </a:ext>
            </a:extLst>
          </p:cNvPr>
          <p:cNvSpPr/>
          <p:nvPr/>
        </p:nvSpPr>
        <p:spPr>
          <a:xfrm>
            <a:off x="9113043" y="5774927"/>
            <a:ext cx="2833688" cy="8003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6B03E87-B720-9546-6C12-E97E26BC5209}"/>
              </a:ext>
            </a:extLst>
          </p:cNvPr>
          <p:cNvSpPr txBox="1"/>
          <p:nvPr/>
        </p:nvSpPr>
        <p:spPr>
          <a:xfrm>
            <a:off x="171448" y="5764711"/>
            <a:ext cx="2709863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Impact</a:t>
            </a:r>
            <a:r>
              <a:rPr lang="en-US" sz="1400" dirty="0"/>
              <a:t>: Children can successfully use the components of a circuit.   </a:t>
            </a:r>
            <a:endParaRPr lang="en-US" sz="1200" b="1" dirty="0"/>
          </a:p>
          <a:p>
            <a:endParaRPr lang="en-GB" sz="12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B13706-BEBC-53C1-A2AD-A686B9D5364A}"/>
              </a:ext>
            </a:extLst>
          </p:cNvPr>
          <p:cNvSpPr txBox="1"/>
          <p:nvPr/>
        </p:nvSpPr>
        <p:spPr>
          <a:xfrm>
            <a:off x="3151325" y="4963343"/>
            <a:ext cx="282178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 countries, South America, physical, human, geography, Brazil, features, six-figure grid reference</a:t>
            </a:r>
            <a:r>
              <a:rPr lang="en-GB" sz="1100" b="1" dirty="0"/>
              <a:t>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36BA55-7C6C-3326-8E1F-A40208DB5F27}"/>
              </a:ext>
            </a:extLst>
          </p:cNvPr>
          <p:cNvSpPr txBox="1"/>
          <p:nvPr/>
        </p:nvSpPr>
        <p:spPr>
          <a:xfrm>
            <a:off x="6071735" y="1966806"/>
            <a:ext cx="2833688" cy="36009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200" dirty="0">
                <a:latin typeface="Trebuchet MS"/>
                <a:cs typeface="Calibri Light"/>
              </a:rPr>
              <a:t>Explain the significance of different artwork from a range of times and cultures.</a:t>
            </a:r>
          </a:p>
          <a:p>
            <a:pPr marL="228600" indent="-228600">
              <a:buAutoNum type="arabicPeriod"/>
            </a:pPr>
            <a:r>
              <a:rPr lang="en-US" sz="1200" dirty="0">
                <a:latin typeface="Trebuchet MS"/>
                <a:cs typeface="Calibri Light"/>
              </a:rPr>
              <a:t>Use distortion, abstraction and exaggeration to create interesting effects in figure drawing.</a:t>
            </a:r>
          </a:p>
          <a:p>
            <a:pPr marL="228600" indent="-228600">
              <a:buAutoNum type="arabicPeriod"/>
            </a:pPr>
            <a:r>
              <a:rPr lang="en-US" sz="1200" dirty="0">
                <a:latin typeface="Trebuchet MS"/>
                <a:cs typeface="Calibri Light"/>
              </a:rPr>
              <a:t>Create a 3-D form using malleable materials in the style of Surrealism.</a:t>
            </a:r>
          </a:p>
          <a:p>
            <a:pPr marL="228600" indent="-228600">
              <a:buAutoNum type="arabicPeriod"/>
            </a:pPr>
            <a:r>
              <a:rPr lang="en-US" sz="1200" dirty="0">
                <a:latin typeface="Trebuchet MS"/>
                <a:cs typeface="Calibri Light"/>
              </a:rPr>
              <a:t>Create innovative art that has personal, and conceptual meaning using appropriate materials and tools.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sz="1200" dirty="0">
                <a:latin typeface="Trebuchet MS"/>
                <a:cs typeface="Calibri Light"/>
              </a:rPr>
              <a:t>Adapt and refine artwork in light of constructive feedback and reflection.</a:t>
            </a:r>
          </a:p>
          <a:p>
            <a:endParaRPr lang="en-US" sz="1200" dirty="0">
              <a:latin typeface="Trebuchet MS"/>
              <a:cs typeface="Calibri Light"/>
            </a:endParaRPr>
          </a:p>
          <a:p>
            <a:pPr marL="228600" indent="-228600">
              <a:buAutoNum type="arabicPeriod"/>
            </a:pPr>
            <a:endParaRPr lang="en-US" sz="1200" dirty="0">
              <a:latin typeface="Trebuchet MS"/>
              <a:cs typeface="Calibri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7D84C-25B0-08C5-7EC4-4D904CD391F1}"/>
              </a:ext>
            </a:extLst>
          </p:cNvPr>
          <p:cNvSpPr txBox="1"/>
          <p:nvPr/>
        </p:nvSpPr>
        <p:spPr>
          <a:xfrm>
            <a:off x="9124950" y="1964689"/>
            <a:ext cx="2833688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200" dirty="0"/>
              <a:t>Understand how ‘good’ choices are made and influenced.</a:t>
            </a:r>
            <a:endParaRPr lang="en-US" sz="1200" dirty="0">
              <a:solidFill>
                <a:srgbClr val="000000"/>
              </a:solidFill>
            </a:endParaRPr>
          </a:p>
          <a:p>
            <a:pPr marL="228600" indent="-228600">
              <a:buAutoNum type="arabicPeriod"/>
            </a:pPr>
            <a:r>
              <a:rPr lang="en-GB" sz="1200" dirty="0"/>
              <a:t>Explain how Muslim’s lead a good life and the importance of </a:t>
            </a:r>
            <a:r>
              <a:rPr lang="en-GB" sz="1200" err="1"/>
              <a:t>Ankirah</a:t>
            </a:r>
            <a:r>
              <a:rPr lang="en-GB" sz="1200" dirty="0"/>
              <a:t> in their choices.</a:t>
            </a:r>
            <a:endParaRPr lang="en-GB"/>
          </a:p>
          <a:p>
            <a:pPr marL="228600" indent="-228600">
              <a:buFontTx/>
              <a:buAutoNum type="arabicPeriod"/>
            </a:pPr>
            <a:r>
              <a:rPr lang="en-GB" sz="1200" dirty="0">
                <a:solidFill>
                  <a:srgbClr val="000000"/>
                </a:solidFill>
              </a:rPr>
              <a:t>Explain how Muslim’s lead a good life and the importance of </a:t>
            </a:r>
            <a:r>
              <a:rPr lang="en-GB" sz="1200" dirty="0" err="1">
                <a:solidFill>
                  <a:srgbClr val="000000"/>
                </a:solidFill>
              </a:rPr>
              <a:t>Ankirah</a:t>
            </a:r>
            <a:r>
              <a:rPr lang="en-GB" sz="1200" dirty="0">
                <a:solidFill>
                  <a:srgbClr val="000000"/>
                </a:solidFill>
              </a:rPr>
              <a:t> in their choices.</a:t>
            </a:r>
          </a:p>
          <a:p>
            <a:pPr marL="228600" indent="-228600">
              <a:buFontTx/>
              <a:buAutoNum type="arabicPeriod"/>
            </a:pPr>
            <a:r>
              <a:rPr lang="en-GB" sz="1200" dirty="0">
                <a:solidFill>
                  <a:srgbClr val="000000"/>
                </a:solidFill>
              </a:rPr>
              <a:t>Understand and explain why some things are more influential in leading a good life than others. </a:t>
            </a:r>
          </a:p>
          <a:p>
            <a:pPr marL="228600" indent="-228600">
              <a:buFontTx/>
              <a:buAutoNum type="arabicPeriod"/>
            </a:pPr>
            <a:r>
              <a:rPr lang="en-GB" sz="1200" dirty="0">
                <a:solidFill>
                  <a:srgbClr val="000000"/>
                </a:solidFill>
              </a:rPr>
              <a:t>Explain the nine most important ways that Muslim's follow the teachings of Allah.</a:t>
            </a:r>
          </a:p>
          <a:p>
            <a:pPr marL="228600" indent="-228600">
              <a:buFontTx/>
              <a:buAutoNum type="arabicPeriod"/>
            </a:pPr>
            <a:r>
              <a:rPr lang="en-GB" sz="1200" dirty="0">
                <a:solidFill>
                  <a:srgbClr val="000000"/>
                </a:solidFill>
              </a:rPr>
              <a:t>Identify nine ways that I might follow, in order to lead a ‘good’ life.</a:t>
            </a:r>
          </a:p>
          <a:p>
            <a:pPr marL="228600" indent="-228600">
              <a:buFontTx/>
              <a:buAutoNum type="arabicPeriod"/>
            </a:pPr>
            <a:endParaRPr lang="en-GB" sz="1200" dirty="0">
              <a:solidFill>
                <a:srgbClr val="000000"/>
              </a:solidFill>
            </a:endParaRPr>
          </a:p>
          <a:p>
            <a:pPr marL="228600" indent="-228600">
              <a:buFontTx/>
              <a:buAutoNum type="arabicPeriod"/>
            </a:pPr>
            <a:endParaRPr lang="en-GB" sz="1200" dirty="0">
              <a:solidFill>
                <a:srgbClr val="000000"/>
              </a:solidFill>
            </a:endParaRPr>
          </a:p>
          <a:p>
            <a:pPr marL="285750" indent="-28575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5EB50-55BD-89D4-A7E7-2C70A98ED092}"/>
              </a:ext>
            </a:extLst>
          </p:cNvPr>
          <p:cNvSpPr txBox="1"/>
          <p:nvPr/>
        </p:nvSpPr>
        <p:spPr>
          <a:xfrm>
            <a:off x="165976" y="2024584"/>
            <a:ext cx="2833688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Font typeface="Trebuchet MS" panose="020B0603020202020204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  <a:cs typeface="Calibri"/>
              </a:rPr>
              <a:t>Explain how light travels from light sources to our eyes.</a:t>
            </a:r>
            <a:endParaRPr lang="en-GB" sz="1200" b="1">
              <a:solidFill>
                <a:srgbClr val="000000"/>
              </a:solidFill>
              <a:latin typeface="Trebuchet MS"/>
              <a:ea typeface="Calibri" panose="020F0502020204030204" pitchFamily="34" charset="0"/>
              <a:cs typeface="Calibri"/>
            </a:endParaRPr>
          </a:p>
          <a:p>
            <a:pPr marL="228600" indent="-2286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  <a:cs typeface="Calibri"/>
              </a:rPr>
              <a:t> Explain how convex and concave lenses make light behave differently  </a:t>
            </a:r>
            <a:endParaRPr lang="en-GB" sz="1200" b="1">
              <a:solidFill>
                <a:srgbClr val="000000"/>
              </a:solidFill>
              <a:latin typeface="Trebuchet MS"/>
              <a:ea typeface="Calibri" panose="020F0502020204030204" pitchFamily="34" charset="0"/>
              <a:cs typeface="Calibri"/>
            </a:endParaRPr>
          </a:p>
          <a:p>
            <a:pPr marL="228600" indent="-2286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  <a:cs typeface="Calibri"/>
              </a:rPr>
              <a:t>Investigate how light travels using a periscope.</a:t>
            </a:r>
            <a:endParaRPr lang="en-GB" sz="1200" b="1">
              <a:solidFill>
                <a:srgbClr val="000000"/>
              </a:solidFill>
              <a:latin typeface="Trebuchet MS"/>
              <a:ea typeface="Calibri" panose="020F0502020204030204" pitchFamily="34" charset="0"/>
              <a:cs typeface="Calibri"/>
            </a:endParaRPr>
          </a:p>
          <a:p>
            <a:pPr marL="228600" indent="-2286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  <a:cs typeface="Calibri"/>
              </a:rPr>
              <a:t>Electricity Assessment</a:t>
            </a:r>
          </a:p>
          <a:p>
            <a:pPr marL="228600" indent="-2286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  <a:cs typeface="Calibri"/>
              </a:rPr>
              <a:t>Construct and test a circuit, which includes a buzzer and lightbulb. </a:t>
            </a:r>
            <a:endParaRPr lang="en-GB" sz="1200" b="1">
              <a:solidFill>
                <a:srgbClr val="000000"/>
              </a:solidFill>
              <a:latin typeface="Trebuchet MS"/>
              <a:ea typeface="Calibri" panose="020F0502020204030204" pitchFamily="34" charset="0"/>
              <a:cs typeface="Calibri"/>
            </a:endParaRPr>
          </a:p>
          <a:p>
            <a:pPr marL="228600" indent="-2286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  <a:cs typeface="Calibri"/>
              </a:rPr>
              <a:t>Use recognised symbols when representing a simple circuit in a diagram    </a:t>
            </a:r>
            <a:endParaRPr lang="en-GB" sz="1200" b="1" dirty="0">
              <a:solidFill>
                <a:srgbClr val="000000"/>
              </a:solidFill>
              <a:latin typeface="Trebuchet MS"/>
              <a:ea typeface="Calibri" panose="020F0502020204030204" pitchFamily="34" charset="0"/>
            </a:endParaRPr>
          </a:p>
          <a:p>
            <a:pPr algn="l"/>
            <a:endParaRPr lang="en-GB" sz="1200" b="1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436B68-2148-E526-190F-8A376B84BCB6}"/>
              </a:ext>
            </a:extLst>
          </p:cNvPr>
          <p:cNvSpPr txBox="1"/>
          <p:nvPr/>
        </p:nvSpPr>
        <p:spPr>
          <a:xfrm>
            <a:off x="6193630" y="5744860"/>
            <a:ext cx="2709863" cy="9387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Impact</a:t>
            </a:r>
            <a:r>
              <a:rPr lang="en-US" sz="1400" dirty="0"/>
              <a:t>: Children can create  surrealist culture that has personal meaning. </a:t>
            </a:r>
          </a:p>
          <a:p>
            <a:endParaRPr lang="en-GB" sz="13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CB082B-8DC9-614F-F2EE-44E19C894AA3}"/>
              </a:ext>
            </a:extLst>
          </p:cNvPr>
          <p:cNvSpPr txBox="1"/>
          <p:nvPr/>
        </p:nvSpPr>
        <p:spPr>
          <a:xfrm>
            <a:off x="9174955" y="5744860"/>
            <a:ext cx="2709863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Impact</a:t>
            </a:r>
            <a:r>
              <a:rPr lang="en-US" sz="1400" dirty="0"/>
              <a:t>: Children can </a:t>
            </a:r>
            <a:r>
              <a:rPr lang="en-US" sz="1400" dirty="0" err="1"/>
              <a:t>recognise</a:t>
            </a:r>
            <a:r>
              <a:rPr lang="en-US" sz="1400" dirty="0"/>
              <a:t> ways that they can lead a 'good' life.</a:t>
            </a:r>
          </a:p>
          <a:p>
            <a:endParaRPr lang="en-US" sz="1400" dirty="0"/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609BF33-B29B-6B9C-3D9F-0D7BAA60FFBF}"/>
              </a:ext>
            </a:extLst>
          </p:cNvPr>
          <p:cNvSpPr txBox="1"/>
          <p:nvPr/>
        </p:nvSpPr>
        <p:spPr>
          <a:xfrm>
            <a:off x="9124826" y="5254074"/>
            <a:ext cx="282178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 choices, influences, </a:t>
            </a:r>
            <a:r>
              <a:rPr lang="en-US" sz="1200" b="1" dirty="0" err="1"/>
              <a:t>Ankirah</a:t>
            </a:r>
            <a:r>
              <a:rPr lang="en-US" sz="1200" b="1" dirty="0"/>
              <a:t>, Muslim, influential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1CA0058-DFC0-91E5-4E4D-6261EABBE855}"/>
              </a:ext>
            </a:extLst>
          </p:cNvPr>
          <p:cNvSpPr txBox="1"/>
          <p:nvPr/>
        </p:nvSpPr>
        <p:spPr>
          <a:xfrm>
            <a:off x="179309" y="4952300"/>
            <a:ext cx="282178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 electricity, light, convex, concave, periscope, circuit, symbols, diagram</a:t>
            </a:r>
            <a:endParaRPr lang="en-US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D305DFB-A6FB-89E4-AD43-CDF325D8D339}"/>
              </a:ext>
            </a:extLst>
          </p:cNvPr>
          <p:cNvSpPr txBox="1"/>
          <p:nvPr/>
        </p:nvSpPr>
        <p:spPr>
          <a:xfrm>
            <a:off x="6134307" y="5022266"/>
            <a:ext cx="284386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 sculptures, surrealism, distortion, abstraction, exaggeration, malleable, materials, innovative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CDEF0CCC-7FC1-4D3F-8DD6-D977E060A00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766" y="97478"/>
            <a:ext cx="896605" cy="85089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59575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E07E2C5-0A33-CBCB-1B2A-2EBCB8C80EA5}"/>
              </a:ext>
            </a:extLst>
          </p:cNvPr>
          <p:cNvSpPr/>
          <p:nvPr/>
        </p:nvSpPr>
        <p:spPr>
          <a:xfrm>
            <a:off x="9179811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DEB88B2-0D92-0BA0-30B0-236E80FE617C}"/>
              </a:ext>
            </a:extLst>
          </p:cNvPr>
          <p:cNvSpPr/>
          <p:nvPr/>
        </p:nvSpPr>
        <p:spPr>
          <a:xfrm>
            <a:off x="6179054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dirty="0"/>
          </a:p>
          <a:p>
            <a:pPr algn="ctr"/>
            <a:r>
              <a:rPr lang="en-GB" dirty="0"/>
              <a:t>la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B6AE60-DACD-A9BE-BDDB-7BFC168F5275}"/>
              </a:ext>
            </a:extLst>
          </p:cNvPr>
          <p:cNvSpPr/>
          <p:nvPr/>
        </p:nvSpPr>
        <p:spPr>
          <a:xfrm>
            <a:off x="3178300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pressure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8013025-D690-4F93-CD21-A51541CE872A}"/>
              </a:ext>
            </a:extLst>
          </p:cNvPr>
          <p:cNvSpPr/>
          <p:nvPr/>
        </p:nvSpPr>
        <p:spPr>
          <a:xfrm>
            <a:off x="177546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D45B95C-D1D8-28B3-862D-EADE6C4B776E}"/>
              </a:ext>
            </a:extLst>
          </p:cNvPr>
          <p:cNvSpPr/>
          <p:nvPr/>
        </p:nvSpPr>
        <p:spPr>
          <a:xfrm>
            <a:off x="177546" y="934392"/>
            <a:ext cx="2857501" cy="946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PSHE</a:t>
            </a:r>
          </a:p>
          <a:p>
            <a:r>
              <a:rPr lang="en-US" sz="1400" b="1" dirty="0">
                <a:solidFill>
                  <a:schemeClr val="tx1"/>
                </a:solidFill>
              </a:rPr>
              <a:t>Intent</a:t>
            </a:r>
            <a:r>
              <a:rPr lang="en-US" sz="1400" dirty="0">
                <a:solidFill>
                  <a:schemeClr val="tx1"/>
                </a:solidFill>
              </a:rPr>
              <a:t>: To understand the importance of positive, healthy relationships. 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04001BC-95A2-3EEF-B202-F27130E78E17}"/>
              </a:ext>
            </a:extLst>
          </p:cNvPr>
          <p:cNvSpPr/>
          <p:nvPr/>
        </p:nvSpPr>
        <p:spPr>
          <a:xfrm>
            <a:off x="3178299" y="934393"/>
            <a:ext cx="2857501" cy="94294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Computing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Intent</a:t>
            </a:r>
            <a:r>
              <a:rPr lang="en-US" sz="1400" dirty="0">
                <a:solidFill>
                  <a:schemeClr val="tx1"/>
                </a:solidFill>
              </a:rPr>
              <a:t>: To design and make a complex program. </a:t>
            </a:r>
          </a:p>
          <a:p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9CE481D-B2C1-B8F8-BFC5-4E773BA4BB88}"/>
              </a:ext>
            </a:extLst>
          </p:cNvPr>
          <p:cNvSpPr/>
          <p:nvPr/>
        </p:nvSpPr>
        <p:spPr>
          <a:xfrm>
            <a:off x="6190261" y="636218"/>
            <a:ext cx="2835091" cy="126618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PE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1200" b="1" dirty="0">
                <a:solidFill>
                  <a:schemeClr val="tx1"/>
                </a:solidFill>
              </a:rPr>
              <a:t>Intent</a:t>
            </a:r>
            <a:r>
              <a:rPr lang="en-US" sz="1200" dirty="0">
                <a:solidFill>
                  <a:schemeClr val="tx1"/>
                </a:solidFill>
              </a:rPr>
              <a:t>: </a:t>
            </a:r>
            <a:r>
              <a:rPr lang="en-US" sz="1200" b="1" dirty="0">
                <a:solidFill>
                  <a:schemeClr val="tx1"/>
                </a:solidFill>
              </a:rPr>
              <a:t>1.</a:t>
            </a:r>
            <a:r>
              <a:rPr lang="en-US" sz="1200" dirty="0">
                <a:solidFill>
                  <a:schemeClr val="tx1"/>
                </a:solidFill>
              </a:rPr>
              <a:t> To confidently swim 25m. </a:t>
            </a:r>
            <a:r>
              <a:rPr lang="en-US" sz="1200" b="1" dirty="0">
                <a:solidFill>
                  <a:schemeClr val="tx1"/>
                </a:solidFill>
              </a:rPr>
              <a:t>2</a:t>
            </a:r>
            <a:r>
              <a:rPr lang="en-US" sz="1200" dirty="0">
                <a:solidFill>
                  <a:schemeClr val="tx1"/>
                </a:solidFill>
              </a:rPr>
              <a:t>. To learn techniques to compete in a variety of Athletics activities. </a:t>
            </a:r>
            <a:r>
              <a:rPr lang="en-US" sz="1200" b="1" dirty="0">
                <a:solidFill>
                  <a:schemeClr val="tx1"/>
                </a:solidFill>
              </a:rPr>
              <a:t>3. </a:t>
            </a:r>
            <a:r>
              <a:rPr lang="en-US" sz="1200" dirty="0">
                <a:solidFill>
                  <a:schemeClr val="tx1"/>
                </a:solidFill>
              </a:rPr>
              <a:t>To perform a variety of elements in performance.  </a:t>
            </a:r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3D06FF1-CFD6-26A0-2F02-BB289A43D776}"/>
              </a:ext>
            </a:extLst>
          </p:cNvPr>
          <p:cNvSpPr/>
          <p:nvPr/>
        </p:nvSpPr>
        <p:spPr>
          <a:xfrm>
            <a:off x="9175499" y="945435"/>
            <a:ext cx="2835415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Music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Intent</a:t>
            </a:r>
            <a:r>
              <a:rPr lang="en-US" sz="1400" dirty="0">
                <a:solidFill>
                  <a:schemeClr val="tx1"/>
                </a:solidFill>
              </a:rPr>
              <a:t>: To explore our identity through music. </a:t>
            </a:r>
            <a:endParaRPr lang="en-GB" sz="16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2E4A5FC-C68C-1B29-3C42-07B0929DC351}"/>
              </a:ext>
            </a:extLst>
          </p:cNvPr>
          <p:cNvSpPr/>
          <p:nvPr/>
        </p:nvSpPr>
        <p:spPr>
          <a:xfrm>
            <a:off x="175214" y="5876449"/>
            <a:ext cx="2833688" cy="66849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94358DE-6750-AE2F-FA2C-1C10902ECF5B}"/>
              </a:ext>
            </a:extLst>
          </p:cNvPr>
          <p:cNvSpPr/>
          <p:nvPr/>
        </p:nvSpPr>
        <p:spPr>
          <a:xfrm>
            <a:off x="3202108" y="5813174"/>
            <a:ext cx="2833688" cy="6922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321EC00-9165-388F-2BF2-EDC03ABADDF8}"/>
              </a:ext>
            </a:extLst>
          </p:cNvPr>
          <p:cNvSpPr/>
          <p:nvPr/>
        </p:nvSpPr>
        <p:spPr>
          <a:xfrm>
            <a:off x="9179807" y="5813174"/>
            <a:ext cx="2833688" cy="6922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B492C45-0A2C-F1CE-5F0B-0EE191696FB9}"/>
              </a:ext>
            </a:extLst>
          </p:cNvPr>
          <p:cNvSpPr/>
          <p:nvPr/>
        </p:nvSpPr>
        <p:spPr>
          <a:xfrm>
            <a:off x="6179052" y="5813174"/>
            <a:ext cx="2833688" cy="9149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0FABEA-3DC1-FC89-A5DD-8497A2A71670}"/>
              </a:ext>
            </a:extLst>
          </p:cNvPr>
          <p:cNvSpPr txBox="1"/>
          <p:nvPr/>
        </p:nvSpPr>
        <p:spPr>
          <a:xfrm>
            <a:off x="167963" y="5874730"/>
            <a:ext cx="284238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Impact</a:t>
            </a:r>
            <a:r>
              <a:rPr lang="en-US" sz="1400" dirty="0"/>
              <a:t>: Children can understand the importance of positive, healthy relationships. </a:t>
            </a:r>
            <a:endParaRPr lang="en-US" sz="1200" b="1" dirty="0"/>
          </a:p>
          <a:p>
            <a:endParaRPr lang="en-US" sz="1200" b="1" dirty="0"/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DE2BEA-4148-984F-0EC7-5D19A4730FEC}"/>
              </a:ext>
            </a:extLst>
          </p:cNvPr>
          <p:cNvSpPr txBox="1"/>
          <p:nvPr/>
        </p:nvSpPr>
        <p:spPr>
          <a:xfrm>
            <a:off x="3178291" y="5813174"/>
            <a:ext cx="2709863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Impact</a:t>
            </a:r>
            <a:r>
              <a:rPr lang="en-US" sz="1400" dirty="0"/>
              <a:t>: Children can use various functions to code, design and make a program. </a:t>
            </a:r>
          </a:p>
          <a:p>
            <a:endParaRPr lang="en-US" sz="1400" dirty="0"/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505291-BFD6-592C-F6E9-4F66154E0F61}"/>
              </a:ext>
            </a:extLst>
          </p:cNvPr>
          <p:cNvSpPr txBox="1"/>
          <p:nvPr/>
        </p:nvSpPr>
        <p:spPr>
          <a:xfrm>
            <a:off x="9179807" y="5764420"/>
            <a:ext cx="2709863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Impact: </a:t>
            </a:r>
            <a:r>
              <a:rPr lang="en-US" sz="1400" dirty="0"/>
              <a:t>Children can create a piece of music that represent their identity.  </a:t>
            </a:r>
            <a:endParaRPr lang="en-US" sz="1200" dirty="0"/>
          </a:p>
          <a:p>
            <a:endParaRPr lang="en-GB" sz="1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63429-BB78-B222-801F-C00E27D197C2}"/>
              </a:ext>
            </a:extLst>
          </p:cNvPr>
          <p:cNvSpPr txBox="1"/>
          <p:nvPr/>
        </p:nvSpPr>
        <p:spPr>
          <a:xfrm>
            <a:off x="6202858" y="5813173"/>
            <a:ext cx="2709863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Impact</a:t>
            </a:r>
            <a:r>
              <a:rPr lang="en-US" sz="1400" dirty="0"/>
              <a:t>: </a:t>
            </a:r>
            <a:r>
              <a:rPr lang="en-US" sz="1000" b="1" dirty="0"/>
              <a:t>1.</a:t>
            </a:r>
            <a:r>
              <a:rPr lang="en-US" sz="1000" dirty="0"/>
              <a:t> Children can confidently swim 25m. </a:t>
            </a:r>
            <a:r>
              <a:rPr lang="en-US" sz="1000" b="1" dirty="0"/>
              <a:t>2.</a:t>
            </a:r>
            <a:r>
              <a:rPr lang="en-US" sz="1000" dirty="0"/>
              <a:t> Children can accurately use techniques in a variety of Athletics tasks. </a:t>
            </a:r>
            <a:r>
              <a:rPr lang="en-US" sz="1000" b="1" dirty="0"/>
              <a:t>3</a:t>
            </a:r>
            <a:r>
              <a:rPr lang="en-US" sz="1000" dirty="0"/>
              <a:t>.  Children can perform a range of elements without support. </a:t>
            </a:r>
          </a:p>
          <a:p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1F5CA0-8596-BAE4-8194-B841EBC359CA}"/>
              </a:ext>
            </a:extLst>
          </p:cNvPr>
          <p:cNvSpPr txBox="1"/>
          <p:nvPr/>
        </p:nvSpPr>
        <p:spPr>
          <a:xfrm>
            <a:off x="3208061" y="5059776"/>
            <a:ext cx="282178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 code, playable, functions, flowcharts, debug, program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1E701F-9013-D6F6-2667-4B3694EC799F}"/>
              </a:ext>
            </a:extLst>
          </p:cNvPr>
          <p:cNvSpPr txBox="1"/>
          <p:nvPr/>
        </p:nvSpPr>
        <p:spPr>
          <a:xfrm>
            <a:off x="218788" y="4981776"/>
            <a:ext cx="282178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b="1" dirty="0"/>
              <a:t>Key Vocabulary: </a:t>
            </a:r>
            <a:r>
              <a:rPr lang="en-US" sz="1200" b="1" dirty="0"/>
              <a:t>communication,</a:t>
            </a:r>
            <a:endParaRPr lang="en-US" dirty="0"/>
          </a:p>
          <a:p>
            <a:r>
              <a:rPr lang="en-US" sz="1200" b="1" dirty="0"/>
              <a:t> technology, power, control, cyberbullying, abuse, safety, risks, pressure, strategies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701956-80E5-90A6-7292-3F07C1F39F38}"/>
              </a:ext>
            </a:extLst>
          </p:cNvPr>
          <p:cNvSpPr txBox="1"/>
          <p:nvPr/>
        </p:nvSpPr>
        <p:spPr>
          <a:xfrm>
            <a:off x="9197670" y="5114561"/>
            <a:ext cx="28217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Key Vocabulary: listen, appraise, artists, music, identify, represent, perform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0FA800-EF3A-0E6F-59AF-7A47379C2147}"/>
              </a:ext>
            </a:extLst>
          </p:cNvPr>
          <p:cNvSpPr txBox="1"/>
          <p:nvPr/>
        </p:nvSpPr>
        <p:spPr>
          <a:xfrm>
            <a:off x="6156201" y="5204760"/>
            <a:ext cx="2821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Key Vocabulary: swimming, stokes, athletics, running, throwing, gymnastics, performance, balance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7B4CCB-053A-6B2A-F621-EBEBA2AE8BA0}"/>
              </a:ext>
            </a:extLst>
          </p:cNvPr>
          <p:cNvSpPr txBox="1"/>
          <p:nvPr/>
        </p:nvSpPr>
        <p:spPr>
          <a:xfrm>
            <a:off x="192129" y="1934905"/>
            <a:ext cx="2833688" cy="34009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200" dirty="0">
                <a:latin typeface="+mj-lt"/>
              </a:rPr>
              <a:t>Know that it is important to take care of our mental health. </a:t>
            </a:r>
          </a:p>
          <a:p>
            <a:pPr marL="228600" indent="-228600">
              <a:buAutoNum type="arabicPeriod"/>
            </a:pPr>
            <a:r>
              <a:rPr lang="en-US" sz="1200" dirty="0">
                <a:latin typeface="+mj-lt"/>
              </a:rPr>
              <a:t>Know how to take care of my mental health.</a:t>
            </a:r>
          </a:p>
          <a:p>
            <a:pPr marL="228600" indent="-228600">
              <a:buAutoNum type="arabicPeriod"/>
            </a:pPr>
            <a:r>
              <a:rPr lang="en-US" sz="1200" dirty="0">
                <a:latin typeface="+mj-lt"/>
              </a:rPr>
              <a:t>To understand that there are different stages of grief and different types of loss. </a:t>
            </a:r>
          </a:p>
          <a:p>
            <a:pPr marL="228600" indent="-228600">
              <a:buAutoNum type="arabicPeriod"/>
            </a:pPr>
            <a:r>
              <a:rPr lang="en-US" sz="1200" dirty="0" err="1">
                <a:latin typeface="+mj-lt"/>
              </a:rPr>
              <a:t>Recognise</a:t>
            </a:r>
            <a:r>
              <a:rPr lang="en-US" sz="1200" dirty="0">
                <a:latin typeface="+mj-lt"/>
              </a:rPr>
              <a:t> when people are trying to gain power or control. </a:t>
            </a:r>
          </a:p>
          <a:p>
            <a:pPr marL="228600" indent="-228600">
              <a:buAutoNum type="arabicPeriod"/>
            </a:pPr>
            <a:r>
              <a:rPr lang="en-US" sz="1200" dirty="0">
                <a:latin typeface="+mj-lt"/>
              </a:rPr>
              <a:t>Judge whether something online is safe and helpful for me. </a:t>
            </a:r>
          </a:p>
          <a:p>
            <a:pPr marL="228600" indent="-228600">
              <a:buAutoNum type="arabicPeriod"/>
            </a:pPr>
            <a:r>
              <a:rPr lang="en-US" sz="1200" dirty="0">
                <a:latin typeface="+mj-lt"/>
              </a:rPr>
              <a:t>Understand how to use technology positively and safely to communicate with my friends and family. </a:t>
            </a:r>
          </a:p>
          <a:p>
            <a:endParaRPr lang="en-US" sz="1200" b="1" dirty="0">
              <a:latin typeface="+mj-lt"/>
            </a:endParaRPr>
          </a:p>
          <a:p>
            <a:pPr marL="285750" indent="-285750">
              <a:buFont typeface="+mj-lt"/>
              <a:buAutoNum type="arabicPeriod"/>
            </a:pPr>
            <a:endParaRPr lang="en-GB" sz="1100" dirty="0">
              <a:latin typeface="+mj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AA8F91-2E97-1707-5864-4FAFC8266E0C}"/>
              </a:ext>
            </a:extLst>
          </p:cNvPr>
          <p:cNvSpPr txBox="1"/>
          <p:nvPr/>
        </p:nvSpPr>
        <p:spPr>
          <a:xfrm>
            <a:off x="6152656" y="1877337"/>
            <a:ext cx="2730750" cy="33932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r>
              <a:rPr lang="en-US" sz="1050" b="1" dirty="0"/>
              <a:t>Swimming:</a:t>
            </a:r>
          </a:p>
          <a:p>
            <a:pPr marL="228600" indent="-228600">
              <a:buAutoNum type="arabicPeriod"/>
            </a:pPr>
            <a:r>
              <a:rPr lang="en-GB" sz="900" dirty="0"/>
              <a:t>Develop confidence in the water. </a:t>
            </a:r>
            <a:endParaRPr lang="en-US" sz="900" dirty="0"/>
          </a:p>
          <a:p>
            <a:pPr marL="228600" indent="-228600">
              <a:buAutoNum type="arabicPeriod"/>
            </a:pPr>
            <a:r>
              <a:rPr lang="en-GB" sz="900" dirty="0"/>
              <a:t>Develop a range of strokes effectively- front crawl, backstroke, breaststroke, butterfly. </a:t>
            </a:r>
            <a:endParaRPr lang="en-US" sz="900" dirty="0"/>
          </a:p>
          <a:p>
            <a:pPr marL="228600" indent="-228600">
              <a:buAutoNum type="arabicPeriod"/>
            </a:pPr>
            <a:r>
              <a:rPr lang="en-GB" sz="900" dirty="0"/>
              <a:t>Perform safe self-rescue in different water-based situations. </a:t>
            </a:r>
          </a:p>
          <a:p>
            <a:r>
              <a:rPr lang="en-GB" sz="1050" b="1" dirty="0"/>
              <a:t>Athletics:</a:t>
            </a:r>
          </a:p>
          <a:p>
            <a:pPr marL="228600" indent="-228600">
              <a:buAutoNum type="arabicPeriod"/>
            </a:pPr>
            <a:r>
              <a:rPr lang="en-GB" sz="900" dirty="0"/>
              <a:t>Adjust running styles from sprinting to long distances. </a:t>
            </a:r>
          </a:p>
          <a:p>
            <a:pPr marL="228600" indent="-228600">
              <a:buAutoNum type="arabicPeriod"/>
            </a:pPr>
            <a:r>
              <a:rPr lang="en-GB" sz="900" dirty="0"/>
              <a:t>Use correct techniques for all jumps. </a:t>
            </a:r>
          </a:p>
          <a:p>
            <a:pPr marL="228600" indent="-228600">
              <a:buAutoNum type="arabicPeriod"/>
            </a:pPr>
            <a:r>
              <a:rPr lang="en-GB" sz="900" dirty="0"/>
              <a:t>Run with increasing fluency and speed, including hurdling.</a:t>
            </a:r>
          </a:p>
          <a:p>
            <a:pPr marL="228600" indent="-228600">
              <a:buAutoNum type="arabicPeriod"/>
            </a:pPr>
            <a:r>
              <a:rPr lang="en-GB" sz="900" dirty="0"/>
              <a:t>Use correct techniques for all throws, measuring accurately. </a:t>
            </a:r>
            <a:endParaRPr lang="en-GB" sz="900" b="1" dirty="0"/>
          </a:p>
          <a:p>
            <a:r>
              <a:rPr lang="en-GB" sz="1050" b="1" dirty="0"/>
              <a:t>Gymnastics:</a:t>
            </a:r>
          </a:p>
          <a:p>
            <a:pPr marL="228600" indent="-228600">
              <a:buAutoNum type="arabicPeriod"/>
            </a:pPr>
            <a:r>
              <a:rPr lang="en-GB" sz="900" dirty="0"/>
              <a:t>Perform rotation, balances and stands.</a:t>
            </a:r>
          </a:p>
          <a:p>
            <a:pPr marL="228600" indent="-228600">
              <a:buAutoNum type="arabicPeriod"/>
            </a:pPr>
            <a:r>
              <a:rPr lang="en-GB" sz="900" dirty="0"/>
              <a:t>Perform shoulder, headstands, cartwheels and handstands without support. </a:t>
            </a:r>
          </a:p>
          <a:p>
            <a:pPr marL="228600" indent="-228600">
              <a:buAutoNum type="arabicPeriod"/>
            </a:pPr>
            <a:r>
              <a:rPr lang="en-GB" sz="900" dirty="0"/>
              <a:t>Roll on and off apparatus. </a:t>
            </a:r>
          </a:p>
          <a:p>
            <a:pPr marL="228600" indent="-228600">
              <a:buAutoNum type="arabicPeriod"/>
            </a:pPr>
            <a:r>
              <a:rPr lang="en-GB" sz="900" dirty="0"/>
              <a:t>Combine balancing and travelling to produce a floor routine. 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584139-8C86-545C-D57F-19464BB65E81}"/>
              </a:ext>
            </a:extLst>
          </p:cNvPr>
          <p:cNvSpPr txBox="1"/>
          <p:nvPr/>
        </p:nvSpPr>
        <p:spPr>
          <a:xfrm>
            <a:off x="3182607" y="1908045"/>
            <a:ext cx="2833688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en-US" sz="1200" dirty="0">
                <a:latin typeface="Trebuchet MS"/>
                <a:cs typeface="Calibri Light"/>
              </a:rPr>
              <a:t>Design a playable game with a timer and a score.</a:t>
            </a:r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en-US" sz="1200" dirty="0">
                <a:latin typeface="Trebuchet MS"/>
                <a:cs typeface="Calibri Light"/>
              </a:rPr>
              <a:t>Design a playable game with a timer and a score.</a:t>
            </a:r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en-US" sz="1200" dirty="0">
                <a:latin typeface="Trebuchet MS"/>
                <a:cs typeface="Calibri Light"/>
              </a:rPr>
              <a:t>Understand how functions are created and called and arranged.</a:t>
            </a:r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en-US" sz="1200" dirty="0">
                <a:latin typeface="Trebuchet MS"/>
                <a:cs typeface="Calibri Light"/>
              </a:rPr>
              <a:t>Use flowcharts to test and debug a program.</a:t>
            </a:r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en-US" sz="1200" dirty="0">
                <a:latin typeface="Trebuchet MS"/>
                <a:cs typeface="Calibri Light"/>
              </a:rPr>
              <a:t>Understand how user input can be used in a program.</a:t>
            </a:r>
          </a:p>
          <a:p>
            <a:pPr marL="228600" indent="-228600">
              <a:spcBef>
                <a:spcPct val="0"/>
              </a:spcBef>
              <a:buAutoNum type="arabicPeriod"/>
            </a:pPr>
            <a:r>
              <a:rPr lang="en-US" sz="1200" dirty="0">
                <a:latin typeface="Trebuchet MS"/>
                <a:cs typeface="Calibri Light"/>
              </a:rPr>
              <a:t>Understand how 2Code can be used to make a text-based adventure game.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ABD44DD-5055-FD60-7EBB-E964D7075DC2}"/>
              </a:ext>
            </a:extLst>
          </p:cNvPr>
          <p:cNvSpPr txBox="1"/>
          <p:nvPr/>
        </p:nvSpPr>
        <p:spPr>
          <a:xfrm>
            <a:off x="9142370" y="2029522"/>
            <a:ext cx="2833688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200" dirty="0"/>
              <a:t>Listen and appraise music from various different artists. </a:t>
            </a:r>
          </a:p>
          <a:p>
            <a:pPr marL="228600" indent="-228600">
              <a:buAutoNum type="arabicPeriod"/>
            </a:pPr>
            <a:r>
              <a:rPr lang="en-US" sz="1200" dirty="0"/>
              <a:t>Explore music from inspirational women in the music industry. </a:t>
            </a:r>
          </a:p>
          <a:p>
            <a:pPr marL="228600" indent="-228600">
              <a:buAutoNum type="arabicPeriod"/>
            </a:pPr>
            <a:r>
              <a:rPr lang="en-US" sz="1200" dirty="0"/>
              <a:t>Create own music that represents something about their identity. </a:t>
            </a:r>
          </a:p>
          <a:p>
            <a:pPr marL="228600" indent="-228600">
              <a:buFontTx/>
              <a:buAutoNum type="arabicPeriod"/>
            </a:pPr>
            <a:r>
              <a:rPr lang="en-US" sz="1200" dirty="0"/>
              <a:t>Create own music that represents something about their identity. </a:t>
            </a:r>
          </a:p>
          <a:p>
            <a:pPr marL="228600" indent="-228600">
              <a:buFontTx/>
              <a:buAutoNum type="arabicPeriod"/>
            </a:pPr>
            <a:r>
              <a:rPr lang="en-US" sz="1200" dirty="0"/>
              <a:t>Create own music that represents something about their identity. </a:t>
            </a:r>
          </a:p>
          <a:p>
            <a:pPr marL="228600" indent="-228600">
              <a:buAutoNum type="arabicPeriod"/>
            </a:pPr>
            <a:r>
              <a:rPr lang="en-US" sz="1200" dirty="0"/>
              <a:t>Perform and share pieces of music with peers. 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2FA98A5-2424-4E5B-9C2B-A00F164847D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405" y="112866"/>
            <a:ext cx="809653" cy="76358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B99AA52-7332-CE75-1C00-6949CBA97B53}"/>
              </a:ext>
            </a:extLst>
          </p:cNvPr>
          <p:cNvSpPr txBox="1">
            <a:spLocks/>
          </p:cNvSpPr>
          <p:nvPr/>
        </p:nvSpPr>
        <p:spPr>
          <a:xfrm>
            <a:off x="3497471" y="32203"/>
            <a:ext cx="5208380" cy="4654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>
                <a:solidFill>
                  <a:srgbClr val="002060"/>
                </a:solidFill>
              </a:rPr>
              <a:t>Year 6 - Summer 2023 - Hola Mexico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062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77C86E9D0A5542BDB624B1D86C4C7B" ma:contentTypeVersion="10" ma:contentTypeDescription="Create a new document." ma:contentTypeScope="" ma:versionID="542861a865ebf4eca9216f7facdd5589">
  <xsd:schema xmlns:xsd="http://www.w3.org/2001/XMLSchema" xmlns:xs="http://www.w3.org/2001/XMLSchema" xmlns:p="http://schemas.microsoft.com/office/2006/metadata/properties" xmlns:ns3="6b73c16f-f540-4196-893e-e66bee292582" xmlns:ns4="a296b3ad-1a46-4a7f-88ae-11616e41b33a" targetNamespace="http://schemas.microsoft.com/office/2006/metadata/properties" ma:root="true" ma:fieldsID="85e6e462d977f5c79ad23ad954fa9b94" ns3:_="" ns4:_="">
    <xsd:import namespace="6b73c16f-f540-4196-893e-e66bee292582"/>
    <xsd:import namespace="a296b3ad-1a46-4a7f-88ae-11616e41b33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73c16f-f540-4196-893e-e66bee2925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96b3ad-1a46-4a7f-88ae-11616e41b33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E25723-6E2D-47A8-B112-EA1B62DA1C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73c16f-f540-4196-893e-e66bee292582"/>
    <ds:schemaRef ds:uri="a296b3ad-1a46-4a7f-88ae-11616e41b3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335A91-B896-47DF-B53B-35E7907C369A}">
  <ds:schemaRefs>
    <ds:schemaRef ds:uri="6b73c16f-f540-4196-893e-e66bee292582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a296b3ad-1a46-4a7f-88ae-11616e41b33a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21DBC00-D04D-48BA-82E9-711D6999E9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1121</Words>
  <Application>Microsoft Office PowerPoint</Application>
  <PresentationFormat>Widescreen</PresentationFormat>
  <Paragraphs>118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Wingdings 3</vt:lpstr>
      <vt:lpstr>Facet</vt:lpstr>
      <vt:lpstr>Year 6 - Summer 2023 - Hola Mexico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region Year 5 Summer 2023</dc:title>
  <dc:creator>Rachel Clift</dc:creator>
  <cp:lastModifiedBy>Elizabeth Measom</cp:lastModifiedBy>
  <cp:revision>425</cp:revision>
  <dcterms:created xsi:type="dcterms:W3CDTF">2023-03-15T08:50:34Z</dcterms:created>
  <dcterms:modified xsi:type="dcterms:W3CDTF">2023-05-15T15:25:36Z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0x010100EC77C86E9D0A5542BDB624B1D86C4C7B</vt:lpwstr>
  </property>
  <property fmtid="{D5CDD505-2E9C-101B-9397-08002B2CF9AE}" pid="3" name="MediaServiceImageTags">
    <vt:lpwstr/>
  </property>
</Properties>
</file>