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0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25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388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448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706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38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79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7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3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9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9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7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7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00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86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89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4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FB22B14-9E89-CAF4-4597-8448F9304806}"/>
              </a:ext>
            </a:extLst>
          </p:cNvPr>
          <p:cNvSpPr/>
          <p:nvPr/>
        </p:nvSpPr>
        <p:spPr>
          <a:xfrm>
            <a:off x="9077325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B04077A-81E5-93D4-831F-AFBB4C0BE6C7}"/>
              </a:ext>
            </a:extLst>
          </p:cNvPr>
          <p:cNvSpPr/>
          <p:nvPr/>
        </p:nvSpPr>
        <p:spPr>
          <a:xfrm>
            <a:off x="6119812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A2FBA45-515E-402F-936A-AB3707966028}"/>
              </a:ext>
            </a:extLst>
          </p:cNvPr>
          <p:cNvSpPr/>
          <p:nvPr/>
        </p:nvSpPr>
        <p:spPr>
          <a:xfrm>
            <a:off x="3114675" y="1012818"/>
            <a:ext cx="2857501" cy="56832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41239AF-0AB4-A98F-0789-6D67DEA17675}"/>
              </a:ext>
            </a:extLst>
          </p:cNvPr>
          <p:cNvSpPr/>
          <p:nvPr/>
        </p:nvSpPr>
        <p:spPr>
          <a:xfrm>
            <a:off x="109537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56881-1C9B-D7E3-B749-036341B7D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747" y="318967"/>
            <a:ext cx="3143250" cy="412883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rgbClr val="002060"/>
                </a:solidFill>
              </a:rPr>
              <a:t>Title   Scented Garden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Year   Summer 2023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0902A2B-663B-FBE1-42EF-5E6A5C6BE301}"/>
              </a:ext>
            </a:extLst>
          </p:cNvPr>
          <p:cNvSpPr/>
          <p:nvPr/>
        </p:nvSpPr>
        <p:spPr>
          <a:xfrm>
            <a:off x="6096000" y="1012818"/>
            <a:ext cx="2857501" cy="11310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Art &amp; Design</a:t>
            </a:r>
          </a:p>
          <a:p>
            <a:r>
              <a:rPr lang="en-US" sz="1100" dirty="0">
                <a:solidFill>
                  <a:schemeClr val="tx1"/>
                </a:solidFill>
              </a:rPr>
              <a:t>Intent: </a:t>
            </a:r>
            <a:r>
              <a:rPr lang="en-GB" sz="1100" dirty="0">
                <a:solidFill>
                  <a:schemeClr val="tx1"/>
                </a:solidFill>
              </a:rPr>
              <a:t> to develop a wide range of art and design techniques in using colour, pattern, texture, line, shape, form and space</a:t>
            </a:r>
            <a:endParaRPr lang="en-GB" sz="105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8FB1B23-C537-CD77-C033-D07F4D3F61A1}"/>
              </a:ext>
            </a:extLst>
          </p:cNvPr>
          <p:cNvSpPr/>
          <p:nvPr/>
        </p:nvSpPr>
        <p:spPr>
          <a:xfrm>
            <a:off x="9101137" y="1012820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RE</a:t>
            </a:r>
          </a:p>
          <a:p>
            <a:r>
              <a:rPr lang="en-US" sz="1200" dirty="0">
                <a:solidFill>
                  <a:schemeClr val="tx1"/>
                </a:solidFill>
              </a:rPr>
              <a:t>Intent: To answer the question - How special is the relationship Jews have with God?</a:t>
            </a:r>
          </a:p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715EF75-2431-32B8-B839-A4A42DFCF873}"/>
              </a:ext>
            </a:extLst>
          </p:cNvPr>
          <p:cNvSpPr/>
          <p:nvPr/>
        </p:nvSpPr>
        <p:spPr>
          <a:xfrm>
            <a:off x="109536" y="827543"/>
            <a:ext cx="2849564" cy="15374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</a:t>
            </a:r>
            <a:r>
              <a:rPr lang="en-US" sz="1200" dirty="0">
                <a:solidFill>
                  <a:schemeClr val="tx1"/>
                </a:solidFill>
              </a:rPr>
              <a:t> </a:t>
            </a:r>
            <a:r>
              <a:rPr lang="en-US" sz="1100" dirty="0">
                <a:solidFill>
                  <a:schemeClr val="tx1"/>
                </a:solidFill>
              </a:rPr>
              <a:t>observe and describe how seeds and bulbs grow into mature plants </a:t>
            </a:r>
          </a:p>
          <a:p>
            <a:r>
              <a:rPr lang="en-US" sz="1100" dirty="0">
                <a:solidFill>
                  <a:schemeClr val="tx1"/>
                </a:solidFill>
              </a:rPr>
              <a:t>-find out and describe how plants need water, light and a suitable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temperature to grow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and stay healthy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1CA3874-A35C-4089-6409-773FAC2C3F6B}"/>
              </a:ext>
            </a:extLst>
          </p:cNvPr>
          <p:cNvSpPr/>
          <p:nvPr/>
        </p:nvSpPr>
        <p:spPr>
          <a:xfrm>
            <a:off x="3165473" y="835171"/>
            <a:ext cx="2790033" cy="19275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Geography</a:t>
            </a:r>
          </a:p>
          <a:p>
            <a:r>
              <a:rPr lang="en-US" sz="1300" b="1" dirty="0">
                <a:solidFill>
                  <a:schemeClr val="tx1"/>
                </a:solidFill>
              </a:rPr>
              <a:t>Intent:</a:t>
            </a:r>
            <a:r>
              <a:rPr lang="en-US" sz="1100" b="1" dirty="0">
                <a:solidFill>
                  <a:schemeClr val="tx1"/>
                </a:solidFill>
              </a:rPr>
              <a:t> </a:t>
            </a:r>
            <a:r>
              <a:rPr lang="en-US" sz="1000" b="1" dirty="0">
                <a:solidFill>
                  <a:schemeClr val="tx1"/>
                </a:solidFill>
              </a:rPr>
              <a:t>the location of hot and cold areas of the world in relation to the Equator and the North and South Poles</a:t>
            </a:r>
          </a:p>
          <a:p>
            <a:r>
              <a:rPr lang="en-US" sz="1000" b="1" dirty="0">
                <a:solidFill>
                  <a:schemeClr val="tx1"/>
                </a:solidFill>
              </a:rPr>
              <a:t>understand geographical similarities and differences through studying the human and physical geography of a small area of the United Kingdom, and of a small area in a contrasting non-European country.</a:t>
            </a:r>
            <a:endParaRPr lang="en-US" sz="1000" dirty="0">
              <a:solidFill>
                <a:schemeClr val="tx1"/>
              </a:solidFill>
            </a:endParaRPr>
          </a:p>
          <a:p>
            <a:endParaRPr lang="en-US" sz="1000" b="1" dirty="0">
              <a:solidFill>
                <a:schemeClr val="tx1"/>
              </a:solidFill>
            </a:endParaRPr>
          </a:p>
          <a:p>
            <a:endParaRPr lang="en-GB" sz="1300" b="1" dirty="0">
              <a:solidFill>
                <a:srgbClr val="000000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DE898C-A818-AAFA-8950-6B61A9EC8A0E}"/>
              </a:ext>
            </a:extLst>
          </p:cNvPr>
          <p:cNvSpPr txBox="1"/>
          <p:nvPr/>
        </p:nvSpPr>
        <p:spPr>
          <a:xfrm>
            <a:off x="133350" y="2077241"/>
            <a:ext cx="283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8E53C3-E3E3-CCC3-4606-EB909B39BFDD}"/>
              </a:ext>
            </a:extLst>
          </p:cNvPr>
          <p:cNvSpPr txBox="1"/>
          <p:nvPr/>
        </p:nvSpPr>
        <p:spPr>
          <a:xfrm>
            <a:off x="3043160" y="2800516"/>
            <a:ext cx="2833688" cy="25083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100" dirty="0"/>
              <a:t>To identify and locate hot and cold places.</a:t>
            </a:r>
          </a:p>
          <a:p>
            <a:pPr marL="228600" indent="-228600">
              <a:buFontTx/>
              <a:buAutoNum type="arabicPeriod"/>
            </a:pPr>
            <a:r>
              <a:rPr lang="en-US" sz="1100" dirty="0"/>
              <a:t>To </a:t>
            </a:r>
            <a:r>
              <a:rPr lang="en-US" sz="1100" dirty="0" err="1"/>
              <a:t>recognise</a:t>
            </a:r>
            <a:r>
              <a:rPr lang="en-US" sz="1100" dirty="0"/>
              <a:t> the features of hot and cold places.</a:t>
            </a:r>
          </a:p>
          <a:p>
            <a:pPr marL="228600" indent="-228600">
              <a:buFontTx/>
              <a:buAutoNum type="arabicPeriod"/>
            </a:pPr>
            <a:r>
              <a:rPr lang="en-US" sz="1100" dirty="0"/>
              <a:t>To explore animals that live in hot and cold places and how they adapt.</a:t>
            </a:r>
          </a:p>
          <a:p>
            <a:pPr marL="228600" indent="-228600">
              <a:buFontTx/>
              <a:buAutoNum type="arabicPeriod"/>
            </a:pPr>
            <a:r>
              <a:rPr lang="en-US" sz="1100" dirty="0"/>
              <a:t>To locate China on a map.</a:t>
            </a:r>
          </a:p>
          <a:p>
            <a:pPr marL="228600" indent="-228600">
              <a:buFontTx/>
              <a:buAutoNum type="arabicPeriod"/>
            </a:pPr>
            <a:r>
              <a:rPr lang="en-US" sz="1100" dirty="0"/>
              <a:t>To identify similarities and differences between London and Beijing.</a:t>
            </a:r>
          </a:p>
          <a:p>
            <a:pPr marL="228600" indent="-228600">
              <a:buFontTx/>
              <a:buAutoNum type="arabicPeriod"/>
            </a:pPr>
            <a:endParaRPr lang="en-US" sz="1100" dirty="0"/>
          </a:p>
          <a:p>
            <a:pPr marL="228600" indent="-228600">
              <a:buFontTx/>
              <a:buAutoNum type="arabicPeriod"/>
            </a:pPr>
            <a:endParaRPr lang="en-US" sz="1200" b="1" dirty="0"/>
          </a:p>
          <a:p>
            <a:pPr marL="285750" indent="-285750">
              <a:buFont typeface="+mj-lt"/>
              <a:buAutoNum type="arabicPeriod"/>
            </a:pPr>
            <a:endParaRPr lang="en-GB" sz="12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72142F2-1F49-D5F4-57CA-37BD0BF4EC0A}"/>
              </a:ext>
            </a:extLst>
          </p:cNvPr>
          <p:cNvSpPr/>
          <p:nvPr/>
        </p:nvSpPr>
        <p:spPr>
          <a:xfrm>
            <a:off x="3126581" y="5774927"/>
            <a:ext cx="2833688" cy="7808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294108-C20F-59EA-6B04-4BBAEB507A6D}"/>
              </a:ext>
            </a:extLst>
          </p:cNvPr>
          <p:cNvSpPr txBox="1"/>
          <p:nvPr/>
        </p:nvSpPr>
        <p:spPr>
          <a:xfrm>
            <a:off x="3131342" y="5734949"/>
            <a:ext cx="2709863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 </a:t>
            </a:r>
            <a:r>
              <a:rPr lang="en-US" sz="900" dirty="0"/>
              <a:t>Children can find China on a map. When prompted, explain the importance of its distance from the Equator. Children can compare the physical and human geography of China to London.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3699B57-6F05-2A12-80F3-B8C458344956}"/>
              </a:ext>
            </a:extLst>
          </p:cNvPr>
          <p:cNvSpPr/>
          <p:nvPr/>
        </p:nvSpPr>
        <p:spPr>
          <a:xfrm>
            <a:off x="109536" y="5767164"/>
            <a:ext cx="2833688" cy="780806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AFD13AC-0A3A-99C9-BAFC-F340ED329BDD}"/>
              </a:ext>
            </a:extLst>
          </p:cNvPr>
          <p:cNvSpPr/>
          <p:nvPr/>
        </p:nvSpPr>
        <p:spPr>
          <a:xfrm>
            <a:off x="6119813" y="5774927"/>
            <a:ext cx="2833688" cy="7730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19AEF20-E909-3964-6D52-C024BBF4EF16}"/>
              </a:ext>
            </a:extLst>
          </p:cNvPr>
          <p:cNvSpPr/>
          <p:nvPr/>
        </p:nvSpPr>
        <p:spPr>
          <a:xfrm>
            <a:off x="9113043" y="5774927"/>
            <a:ext cx="2833688" cy="8003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6B03E87-B720-9546-6C12-E97E26BC5209}"/>
              </a:ext>
            </a:extLst>
          </p:cNvPr>
          <p:cNvSpPr txBox="1"/>
          <p:nvPr/>
        </p:nvSpPr>
        <p:spPr>
          <a:xfrm>
            <a:off x="171448" y="5764711"/>
            <a:ext cx="2709863" cy="11926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 </a:t>
            </a:r>
            <a:r>
              <a:rPr lang="en-US" sz="1050" dirty="0"/>
              <a:t>Children will be able to explain the conditions plants need to grow. Children can apply their knowledge in an explanation test next term. </a:t>
            </a:r>
          </a:p>
          <a:p>
            <a:endParaRPr lang="en-US" sz="1400" dirty="0"/>
          </a:p>
          <a:p>
            <a:endParaRPr lang="en-GB" sz="12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B13706-BEBC-53C1-A2AD-A686B9D5364A}"/>
              </a:ext>
            </a:extLst>
          </p:cNvPr>
          <p:cNvSpPr txBox="1"/>
          <p:nvPr/>
        </p:nvSpPr>
        <p:spPr>
          <a:xfrm>
            <a:off x="3173411" y="4952300"/>
            <a:ext cx="2821782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</a:t>
            </a:r>
            <a:r>
              <a:rPr lang="en-GB" sz="1100" b="1" dirty="0"/>
              <a:t> </a:t>
            </a:r>
          </a:p>
          <a:p>
            <a:r>
              <a:rPr lang="en-GB" sz="1100" b="1" dirty="0"/>
              <a:t>Hot, cold, equator, physical features, human features, adaptation</a:t>
            </a:r>
          </a:p>
          <a:p>
            <a:endParaRPr lang="en-US" sz="11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36BA55-7C6C-3326-8E1F-A40208DB5F27}"/>
              </a:ext>
            </a:extLst>
          </p:cNvPr>
          <p:cNvSpPr txBox="1"/>
          <p:nvPr/>
        </p:nvSpPr>
        <p:spPr>
          <a:xfrm>
            <a:off x="6119811" y="2143830"/>
            <a:ext cx="2833688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000" dirty="0"/>
              <a:t>To compare artwork on a common theme and explain why this work is important. </a:t>
            </a:r>
          </a:p>
          <a:p>
            <a:pPr marL="228600" indent="-228600">
              <a:buAutoNum type="arabicPeriod"/>
            </a:pPr>
            <a:r>
              <a:rPr lang="en-US" sz="1000" dirty="0"/>
              <a:t>To make simple sketches to explore and develop ideas, using the properties of pencil to create different patterns, textures and lines, and explore shape, form and space.</a:t>
            </a:r>
          </a:p>
          <a:p>
            <a:pPr marL="228600" indent="-228600">
              <a:buAutoNum type="arabicPeriod"/>
            </a:pPr>
            <a:r>
              <a:rPr lang="en-US" sz="1000" dirty="0"/>
              <a:t>To identify and mix secondary </a:t>
            </a:r>
            <a:r>
              <a:rPr lang="en-US" sz="1000" dirty="0" err="1"/>
              <a:t>colours</a:t>
            </a:r>
            <a:r>
              <a:rPr lang="en-US" sz="1000" dirty="0"/>
              <a:t> and exploring with light and dark tints.</a:t>
            </a:r>
          </a:p>
          <a:p>
            <a:pPr marL="228600" indent="-228600">
              <a:buAutoNum type="arabicPeriod"/>
            </a:pPr>
            <a:r>
              <a:rPr lang="en-US" sz="1000" dirty="0"/>
              <a:t>To create a range of textures using the properties of different types of paper.</a:t>
            </a:r>
          </a:p>
          <a:p>
            <a:pPr marL="228600" indent="-228600">
              <a:buAutoNum type="arabicPeriod"/>
            </a:pPr>
            <a:r>
              <a:rPr lang="en-US" sz="1000" dirty="0"/>
              <a:t>To draw and paint a place from observation, with some attention to detail, selecting the best materials and techniques to develop an idea. </a:t>
            </a:r>
          </a:p>
          <a:p>
            <a:pPr marL="228600" indent="-228600">
              <a:buAutoNum type="arabicPeriod"/>
            </a:pPr>
            <a:r>
              <a:rPr lang="en-US" sz="1000" dirty="0"/>
              <a:t>To </a:t>
            </a:r>
            <a:r>
              <a:rPr lang="en-US" sz="1000" dirty="0" err="1"/>
              <a:t>analyse</a:t>
            </a:r>
            <a:r>
              <a:rPr lang="en-US" sz="1000" dirty="0"/>
              <a:t> and evaluate my own and others' work using artistic vocabulary.</a:t>
            </a:r>
          </a:p>
          <a:p>
            <a:pPr marL="228600" indent="-228600">
              <a:buAutoNum type="arabicPeriod"/>
            </a:pPr>
            <a:endParaRPr lang="en-US" sz="1100" dirty="0"/>
          </a:p>
          <a:p>
            <a:pPr marL="228600" indent="-228600">
              <a:buAutoNum type="arabicPeriod"/>
            </a:pPr>
            <a:endParaRPr lang="en-US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7D84C-25B0-08C5-7EC4-4D904CD391F1}"/>
              </a:ext>
            </a:extLst>
          </p:cNvPr>
          <p:cNvSpPr txBox="1"/>
          <p:nvPr/>
        </p:nvSpPr>
        <p:spPr>
          <a:xfrm>
            <a:off x="9124950" y="1964689"/>
            <a:ext cx="2833688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/>
              <a:t>To understand the importance of making and keeping an agreement.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To consider what a story can tell us about the relationship between Jews and God.</a:t>
            </a:r>
          </a:p>
          <a:p>
            <a:pPr marL="228600" indent="-2286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To understand the importance of the 10 commandments as a promise to God.</a:t>
            </a:r>
          </a:p>
          <a:p>
            <a:pPr marL="228600" indent="-2286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To explain the covenant between Jews and God.</a:t>
            </a:r>
          </a:p>
          <a:p>
            <a:pPr marL="228600" indent="-2286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To explain how something we have learnt about demonstrates the relationship between Jews and God.</a:t>
            </a:r>
          </a:p>
          <a:p>
            <a:pPr marL="228600" indent="-2286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To understand the importance of making and keeping an agreement.</a:t>
            </a:r>
          </a:p>
          <a:p>
            <a:pPr marL="285750" indent="-285750">
              <a:buFont typeface="+mj-lt"/>
              <a:buAutoNum type="arabicPeriod"/>
            </a:pPr>
            <a:endParaRPr lang="en-GB" sz="1200" dirty="0">
              <a:solidFill>
                <a:srgbClr val="000000"/>
              </a:solidFill>
            </a:endParaRPr>
          </a:p>
          <a:p>
            <a:pPr marL="285750" indent="-28575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  <a:p>
            <a:pPr marL="285750" indent="-28575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5EB50-55BD-89D4-A7E7-2C70A98ED092}"/>
              </a:ext>
            </a:extLst>
          </p:cNvPr>
          <p:cNvSpPr txBox="1"/>
          <p:nvPr/>
        </p:nvSpPr>
        <p:spPr>
          <a:xfrm>
            <a:off x="118351" y="2365897"/>
            <a:ext cx="2844271" cy="28777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+mj-lt"/>
                <a:ea typeface="Calibri" panose="020F0502020204030204" pitchFamily="34" charset="0"/>
              </a:rPr>
              <a:t>To recall what conditions seeds and bulbs need to germinate and to grow</a:t>
            </a:r>
            <a:endParaRPr lang="en-GB" sz="1200" dirty="0">
              <a:effectLst/>
              <a:latin typeface="+mj-lt"/>
              <a:ea typeface="Calibri" panose="020F0502020204030204" pitchFamily="34" charset="0"/>
            </a:endParaRPr>
          </a:p>
          <a:p>
            <a:pPr marL="228600" indent="-228600">
              <a:buAutoNum type="arabicPeriod"/>
            </a:pPr>
            <a:r>
              <a:rPr lang="en-GB" sz="11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  <a:cs typeface="Calibri"/>
              </a:rPr>
              <a:t>To use observations and ideas to suggest answers to questions</a:t>
            </a:r>
          </a:p>
          <a:p>
            <a:pPr marL="228600" indent="-228600">
              <a:buAutoNum type="arabicPeriod"/>
            </a:pPr>
            <a:r>
              <a:rPr lang="en-GB" sz="11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  <a:cs typeface="Calibri"/>
              </a:rPr>
              <a:t>To recall and name the parts of a plant</a:t>
            </a:r>
          </a:p>
          <a:p>
            <a:pPr marL="228600" indent="-228600">
              <a:buAutoNum type="arabicPeriod"/>
            </a:pPr>
            <a:r>
              <a:rPr lang="en-GB" sz="1100" dirty="0">
                <a:solidFill>
                  <a:srgbClr val="000000"/>
                </a:solidFill>
                <a:latin typeface="+mj-lt"/>
                <a:cs typeface="Calibri"/>
              </a:rPr>
              <a:t>To observe and describe how seeds and bulbs grow into mature plants</a:t>
            </a:r>
          </a:p>
          <a:p>
            <a:pPr marL="228600" indent="-228600">
              <a:buAutoNum type="arabicPeriod"/>
            </a:pPr>
            <a:r>
              <a:rPr lang="en-GB" sz="1100" dirty="0">
                <a:solidFill>
                  <a:srgbClr val="000000"/>
                </a:solidFill>
                <a:latin typeface="+mj-lt"/>
                <a:cs typeface="Calibri"/>
              </a:rPr>
              <a:t>To find out and describe how plants needs water, light and a suitable temperature to grow and stay healthy</a:t>
            </a:r>
          </a:p>
          <a:p>
            <a:pPr marL="228600" indent="-228600">
              <a:buAutoNum type="arabicPeriod"/>
            </a:pPr>
            <a:r>
              <a:rPr lang="en-GB" sz="1100" dirty="0">
                <a:solidFill>
                  <a:srgbClr val="000000"/>
                </a:solidFill>
                <a:latin typeface="+mj-lt"/>
                <a:cs typeface="Calibri"/>
              </a:rPr>
              <a:t>To use the results of an experiment to draw conclusions</a:t>
            </a:r>
          </a:p>
          <a:p>
            <a:endParaRPr lang="en-GB" sz="1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436B68-2148-E526-190F-8A376B84BCB6}"/>
              </a:ext>
            </a:extLst>
          </p:cNvPr>
          <p:cNvSpPr txBox="1"/>
          <p:nvPr/>
        </p:nvSpPr>
        <p:spPr>
          <a:xfrm>
            <a:off x="6193630" y="5744860"/>
            <a:ext cx="27098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Impact: </a:t>
            </a:r>
            <a:endParaRPr lang="en-US" sz="1300" b="1" dirty="0"/>
          </a:p>
          <a:p>
            <a:r>
              <a:rPr lang="en-GB" sz="1200" dirty="0"/>
              <a:t>Children will have created a floral collage in the style of Georgia O’Keefe.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CB082B-8DC9-614F-F2EE-44E19C894AA3}"/>
              </a:ext>
            </a:extLst>
          </p:cNvPr>
          <p:cNvSpPr txBox="1"/>
          <p:nvPr/>
        </p:nvSpPr>
        <p:spPr>
          <a:xfrm>
            <a:off x="9174955" y="5744860"/>
            <a:ext cx="2709863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</a:t>
            </a:r>
            <a:r>
              <a:rPr lang="en-US" sz="1200" dirty="0"/>
              <a:t> Children are able to explain the special relationship between Jews and God. </a:t>
            </a:r>
          </a:p>
          <a:p>
            <a:endParaRPr lang="en-US" sz="1400" dirty="0"/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609BF33-B29B-6B9C-3D9F-0D7BAA60FFBF}"/>
              </a:ext>
            </a:extLst>
          </p:cNvPr>
          <p:cNvSpPr txBox="1"/>
          <p:nvPr/>
        </p:nvSpPr>
        <p:spPr>
          <a:xfrm>
            <a:off x="9179583" y="5178611"/>
            <a:ext cx="282178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</a:t>
            </a:r>
          </a:p>
          <a:p>
            <a:r>
              <a:rPr lang="en-US" sz="1000" b="1" dirty="0"/>
              <a:t>Promise, agreement, covenant, Jews, commandments, relationship</a:t>
            </a:r>
            <a:endParaRPr lang="en-US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CA0058-DFC0-91E5-4E4D-6261EABBE855}"/>
              </a:ext>
            </a:extLst>
          </p:cNvPr>
          <p:cNvSpPr txBox="1"/>
          <p:nvPr/>
        </p:nvSpPr>
        <p:spPr>
          <a:xfrm>
            <a:off x="179309" y="4952300"/>
            <a:ext cx="282178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</a:t>
            </a:r>
          </a:p>
          <a:p>
            <a:r>
              <a:rPr lang="en-US" sz="1200" b="1" dirty="0"/>
              <a:t>Leaf, Stem, Root, Flower, Petal, Soil, Fruit, Seed, Stalk, Nutrition, germinate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305DFB-A6FB-89E4-AD43-CDF325D8D339}"/>
              </a:ext>
            </a:extLst>
          </p:cNvPr>
          <p:cNvSpPr txBox="1"/>
          <p:nvPr/>
        </p:nvSpPr>
        <p:spPr>
          <a:xfrm>
            <a:off x="6186350" y="5025766"/>
            <a:ext cx="2821782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Key Vocabulary:</a:t>
            </a:r>
          </a:p>
          <a:p>
            <a:r>
              <a:rPr lang="en-US" sz="1050" b="1" dirty="0"/>
              <a:t>rough, smooth, ridged, bumpy, thickness, primary </a:t>
            </a:r>
            <a:r>
              <a:rPr lang="en-US" sz="1050" b="1" dirty="0" err="1"/>
              <a:t>colour</a:t>
            </a:r>
            <a:r>
              <a:rPr lang="en-US" sz="1050" b="1" dirty="0"/>
              <a:t>, secondary </a:t>
            </a:r>
            <a:r>
              <a:rPr lang="en-US" sz="1050" b="1" dirty="0" err="1"/>
              <a:t>colour</a:t>
            </a:r>
            <a:r>
              <a:rPr lang="en-US" sz="1050" b="1" dirty="0"/>
              <a:t>, texture, collage, paint</a:t>
            </a:r>
          </a:p>
          <a:p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DEF0CCC-7FC1-4D3F-8DD6-D977E060A0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766" y="97478"/>
            <a:ext cx="896605" cy="85089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5957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E07E2C5-0A33-CBCB-1B2A-2EBCB8C80EA5}"/>
              </a:ext>
            </a:extLst>
          </p:cNvPr>
          <p:cNvSpPr/>
          <p:nvPr/>
        </p:nvSpPr>
        <p:spPr>
          <a:xfrm>
            <a:off x="9179811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DEB88B2-0D92-0BA0-30B0-236E80FE617C}"/>
              </a:ext>
            </a:extLst>
          </p:cNvPr>
          <p:cNvSpPr/>
          <p:nvPr/>
        </p:nvSpPr>
        <p:spPr>
          <a:xfrm>
            <a:off x="6179054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/>
          </a:p>
          <a:p>
            <a:pPr algn="ctr"/>
            <a:endParaRPr lang="en-GB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B6AE60-DACD-A9BE-BDDB-7BFC168F5275}"/>
              </a:ext>
            </a:extLst>
          </p:cNvPr>
          <p:cNvSpPr/>
          <p:nvPr/>
        </p:nvSpPr>
        <p:spPr>
          <a:xfrm>
            <a:off x="3178300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pressure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8013025-D690-4F93-CD21-A51541CE872A}"/>
              </a:ext>
            </a:extLst>
          </p:cNvPr>
          <p:cNvSpPr/>
          <p:nvPr/>
        </p:nvSpPr>
        <p:spPr>
          <a:xfrm>
            <a:off x="177546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7FCD7C-64BD-465D-D7F0-D2F9D9B92F3C}"/>
              </a:ext>
            </a:extLst>
          </p:cNvPr>
          <p:cNvSpPr txBox="1">
            <a:spLocks/>
          </p:cNvSpPr>
          <p:nvPr/>
        </p:nvSpPr>
        <p:spPr>
          <a:xfrm>
            <a:off x="243078" y="93663"/>
            <a:ext cx="6329171" cy="763587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ea typeface="+mj-lt"/>
                <a:cs typeface="+mj-lt"/>
              </a:rPr>
              <a:t>Title Scented Garden</a:t>
            </a:r>
            <a:endParaRPr lang="en-US" dirty="0"/>
          </a:p>
          <a:p>
            <a:r>
              <a:rPr lang="en-US" sz="2400" dirty="0"/>
              <a:t>Year  Summer 2023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45B95C-D1D8-28B3-862D-EADE6C4B776E}"/>
              </a:ext>
            </a:extLst>
          </p:cNvPr>
          <p:cNvSpPr/>
          <p:nvPr/>
        </p:nvSpPr>
        <p:spPr>
          <a:xfrm>
            <a:off x="177546" y="1044826"/>
            <a:ext cx="2857501" cy="8803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PSHE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 To identify and understand healthy relationships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4001BC-95A2-3EEF-B202-F27130E78E17}"/>
              </a:ext>
            </a:extLst>
          </p:cNvPr>
          <p:cNvSpPr/>
          <p:nvPr/>
        </p:nvSpPr>
        <p:spPr>
          <a:xfrm>
            <a:off x="3178299" y="1044827"/>
            <a:ext cx="2857501" cy="8766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Computing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</a:t>
            </a:r>
          </a:p>
          <a:p>
            <a:r>
              <a:rPr lang="en-GB" sz="1200" dirty="0">
                <a:solidFill>
                  <a:schemeClr val="tx1"/>
                </a:solidFill>
              </a:rPr>
              <a:t>To create different styles of artwork using 2Paint a picture and </a:t>
            </a:r>
            <a:r>
              <a:rPr lang="en-GB" sz="1200" err="1">
                <a:solidFill>
                  <a:schemeClr val="tx1"/>
                </a:solidFill>
              </a:rPr>
              <a:t>eCollage</a:t>
            </a:r>
            <a:endParaRPr lang="en-GB" sz="120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9CE481D-B2C1-B8F8-BFC5-4E773BA4BB88}"/>
              </a:ext>
            </a:extLst>
          </p:cNvPr>
          <p:cNvSpPr/>
          <p:nvPr/>
        </p:nvSpPr>
        <p:spPr>
          <a:xfrm>
            <a:off x="6183397" y="1044826"/>
            <a:ext cx="2848819" cy="13098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PE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Intent: 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rgbClr val="FF0000"/>
                </a:solidFill>
              </a:rPr>
              <a:t>Master basic movements including running, jumping, throwing and </a:t>
            </a:r>
            <a:r>
              <a:rPr lang="en-US" sz="800" dirty="0" err="1">
                <a:solidFill>
                  <a:srgbClr val="FF0000"/>
                </a:solidFill>
              </a:rPr>
              <a:t>cathcing</a:t>
            </a:r>
            <a:r>
              <a:rPr lang="en-US" sz="800" dirty="0">
                <a:solidFill>
                  <a:srgbClr val="FF0000"/>
                </a:solidFill>
              </a:rPr>
              <a:t>, as well as developing balance, agility, and co-ordination  and begin to apply these in a range of activities.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Pupils learn about how physical activity helps us to stay healthy; and ways to be physically active every day. </a:t>
            </a:r>
          </a:p>
          <a:p>
            <a:pPr algn="ctr"/>
            <a:endParaRPr lang="en-US" sz="1050" dirty="0">
              <a:solidFill>
                <a:srgbClr val="000000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3D06FF1-CFD6-26A0-2F02-BB289A43D776}"/>
              </a:ext>
            </a:extLst>
          </p:cNvPr>
          <p:cNvSpPr/>
          <p:nvPr/>
        </p:nvSpPr>
        <p:spPr>
          <a:xfrm>
            <a:off x="9142370" y="1044826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Music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Intent: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100" dirty="0">
                <a:solidFill>
                  <a:schemeClr val="tx1"/>
                </a:solidFill>
              </a:rPr>
              <a:t>use their voices expressively and creatively by singing songs and speaking chants and 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rhymes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2E4A5FC-C68C-1B29-3C42-07B0929DC351}"/>
              </a:ext>
            </a:extLst>
          </p:cNvPr>
          <p:cNvSpPr/>
          <p:nvPr/>
        </p:nvSpPr>
        <p:spPr>
          <a:xfrm>
            <a:off x="175214" y="5876449"/>
            <a:ext cx="2833688" cy="66849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94358DE-6750-AE2F-FA2C-1C10902ECF5B}"/>
              </a:ext>
            </a:extLst>
          </p:cNvPr>
          <p:cNvSpPr/>
          <p:nvPr/>
        </p:nvSpPr>
        <p:spPr>
          <a:xfrm>
            <a:off x="3202108" y="5813174"/>
            <a:ext cx="2833688" cy="6922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321EC00-9165-388F-2BF2-EDC03ABADDF8}"/>
              </a:ext>
            </a:extLst>
          </p:cNvPr>
          <p:cNvSpPr/>
          <p:nvPr/>
        </p:nvSpPr>
        <p:spPr>
          <a:xfrm>
            <a:off x="9179807" y="5813174"/>
            <a:ext cx="2833688" cy="6922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B492C45-0A2C-F1CE-5F0B-0EE191696FB9}"/>
              </a:ext>
            </a:extLst>
          </p:cNvPr>
          <p:cNvSpPr/>
          <p:nvPr/>
        </p:nvSpPr>
        <p:spPr>
          <a:xfrm>
            <a:off x="6179052" y="5813174"/>
            <a:ext cx="2833688" cy="9149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0FABEA-3DC1-FC89-A5DD-8497A2A71670}"/>
              </a:ext>
            </a:extLst>
          </p:cNvPr>
          <p:cNvSpPr txBox="1"/>
          <p:nvPr/>
        </p:nvSpPr>
        <p:spPr>
          <a:xfrm>
            <a:off x="167963" y="5874730"/>
            <a:ext cx="2709863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 </a:t>
            </a:r>
            <a:endParaRPr lang="en-US" sz="1200" b="1" dirty="0"/>
          </a:p>
          <a:p>
            <a:r>
              <a:rPr lang="en-US" sz="900" b="1" dirty="0"/>
              <a:t>Children can identify the strategies needed to maintain healthy relationships.</a:t>
            </a:r>
            <a:r>
              <a:rPr lang="en-US" sz="1100" b="1" dirty="0"/>
              <a:t> </a:t>
            </a:r>
            <a:endParaRPr lang="en-US" sz="1100"/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DE2BEA-4148-984F-0EC7-5D19A4730FEC}"/>
              </a:ext>
            </a:extLst>
          </p:cNvPr>
          <p:cNvSpPr txBox="1"/>
          <p:nvPr/>
        </p:nvSpPr>
        <p:spPr>
          <a:xfrm>
            <a:off x="3178291" y="5813174"/>
            <a:ext cx="2709863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 </a:t>
            </a:r>
          </a:p>
          <a:p>
            <a:r>
              <a:rPr lang="en-US" sz="1050" dirty="0"/>
              <a:t>Children can create different styles of artwork using 2 Paint and </a:t>
            </a:r>
            <a:r>
              <a:rPr lang="en-US" sz="1050" dirty="0" err="1"/>
              <a:t>eCollage</a:t>
            </a:r>
            <a:r>
              <a:rPr lang="en-US" sz="1050" dirty="0"/>
              <a:t> 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505291-BFD6-592C-F6E9-4F66154E0F61}"/>
              </a:ext>
            </a:extLst>
          </p:cNvPr>
          <p:cNvSpPr txBox="1"/>
          <p:nvPr/>
        </p:nvSpPr>
        <p:spPr>
          <a:xfrm>
            <a:off x="9179807" y="5764420"/>
            <a:ext cx="27098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Impact: </a:t>
            </a:r>
            <a:r>
              <a:rPr lang="en-US" sz="1200" dirty="0"/>
              <a:t>Children will perform a collection of sea shanties at Fowey Festival. </a:t>
            </a:r>
            <a:endParaRPr lang="en-US" sz="1100" b="1" dirty="0"/>
          </a:p>
          <a:p>
            <a:endParaRPr lang="en-GB" sz="1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63429-BB78-B222-801F-C00E27D197C2}"/>
              </a:ext>
            </a:extLst>
          </p:cNvPr>
          <p:cNvSpPr txBox="1"/>
          <p:nvPr/>
        </p:nvSpPr>
        <p:spPr>
          <a:xfrm>
            <a:off x="6209722" y="5813173"/>
            <a:ext cx="2702999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 </a:t>
            </a:r>
          </a:p>
          <a:p>
            <a:r>
              <a:rPr lang="en-US" sz="800" dirty="0">
                <a:solidFill>
                  <a:srgbClr val="FF0000"/>
                </a:solidFill>
              </a:rPr>
              <a:t>Children can demonstrate different yoga poses and use breathing strategies to relax</a:t>
            </a:r>
            <a:r>
              <a:rPr lang="en-US" sz="1000" dirty="0">
                <a:solidFill>
                  <a:srgbClr val="FF0000"/>
                </a:solidFill>
              </a:rPr>
              <a:t>.</a:t>
            </a:r>
          </a:p>
          <a:p>
            <a:r>
              <a:rPr lang="en-US" sz="800" dirty="0"/>
              <a:t>Children can use running, jumping and throwing skills in different athletics events. </a:t>
            </a:r>
            <a:endParaRPr lang="en-US" sz="7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1F5CA0-8596-BAE4-8194-B841EBC359CA}"/>
              </a:ext>
            </a:extLst>
          </p:cNvPr>
          <p:cNvSpPr txBox="1"/>
          <p:nvPr/>
        </p:nvSpPr>
        <p:spPr>
          <a:xfrm>
            <a:off x="3208061" y="5197359"/>
            <a:ext cx="2821782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 </a:t>
            </a:r>
            <a:r>
              <a:rPr lang="en-US" sz="1100" dirty="0"/>
              <a:t>Art, palette, style, fill, pointillism, impressionism, surrealism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1E701F-9013-D6F6-2667-4B3694EC799F}"/>
              </a:ext>
            </a:extLst>
          </p:cNvPr>
          <p:cNvSpPr txBox="1"/>
          <p:nvPr/>
        </p:nvSpPr>
        <p:spPr>
          <a:xfrm>
            <a:off x="175535" y="5179638"/>
            <a:ext cx="2821782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b="1" dirty="0"/>
              <a:t>Key Vocabulary: </a:t>
            </a:r>
          </a:p>
          <a:p>
            <a:r>
              <a:rPr lang="en-US" sz="800" dirty="0"/>
              <a:t>Family, different, similar, special, relationship, important, touch, physical contact, communication, acceptable, not acceptable, trust, honesty</a:t>
            </a:r>
            <a:r>
              <a:rPr lang="en-US" sz="1100" dirty="0"/>
              <a:t> </a:t>
            </a:r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701956-80E5-90A6-7292-3F07C1F39F38}"/>
              </a:ext>
            </a:extLst>
          </p:cNvPr>
          <p:cNvSpPr txBox="1"/>
          <p:nvPr/>
        </p:nvSpPr>
        <p:spPr>
          <a:xfrm>
            <a:off x="9215530" y="4759475"/>
            <a:ext cx="2821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Key Vocabulary: </a:t>
            </a:r>
          </a:p>
          <a:p>
            <a:r>
              <a:rPr lang="en-US" sz="1200" b="1" dirty="0"/>
              <a:t>. Shanty, sing, tempo, volume, rhythm, verse, chorus, audience, melody</a:t>
            </a:r>
            <a:endParaRPr lang="en-US" sz="1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0FA800-EF3A-0E6F-59AF-7A47379C2147}"/>
              </a:ext>
            </a:extLst>
          </p:cNvPr>
          <p:cNvSpPr txBox="1"/>
          <p:nvPr/>
        </p:nvSpPr>
        <p:spPr>
          <a:xfrm>
            <a:off x="6207910" y="4580560"/>
            <a:ext cx="2828646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</a:t>
            </a:r>
          </a:p>
          <a:p>
            <a:r>
              <a:rPr lang="en-US" sz="800" dirty="0">
                <a:solidFill>
                  <a:srgbClr val="FF0000"/>
                </a:solidFill>
              </a:rPr>
              <a:t>Balance, body weight, breath, chest, co-operation, hips, lungs, nostrils, partnership, poses, relax, ribs, spine, squat, support, thigh, torso, waist</a:t>
            </a:r>
          </a:p>
          <a:p>
            <a:r>
              <a:rPr lang="en-US" sz="800" dirty="0">
                <a:solidFill>
                  <a:srgbClr val="000000"/>
                </a:solidFill>
              </a:rPr>
              <a:t>Aiming, balance, baton, clearing, consistency, clearing, distance, endurance, height, hurdles, long-distance, momentum, obstacles, overarm, power, recover, relay, race, rolling, shuttle run, speed, sprinting, strides, targets, triple jump</a:t>
            </a:r>
          </a:p>
          <a:p>
            <a:endParaRPr lang="en-US" sz="1200" b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B4CCB-053A-6B2A-F621-EBEBA2AE8BA0}"/>
              </a:ext>
            </a:extLst>
          </p:cNvPr>
          <p:cNvSpPr txBox="1"/>
          <p:nvPr/>
        </p:nvSpPr>
        <p:spPr>
          <a:xfrm>
            <a:off x="170962" y="1934905"/>
            <a:ext cx="2833688" cy="35317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050" dirty="0">
                <a:latin typeface="+mj-lt"/>
              </a:rPr>
              <a:t>1. To identify the different members of my family, understand my relationship with each of them and know why it is important to share and cooperate.</a:t>
            </a:r>
          </a:p>
          <a:p>
            <a:pPr marL="285750" indent="-285750">
              <a:buAutoNum type="arabicPeriod"/>
            </a:pPr>
            <a:r>
              <a:rPr lang="en-GB" sz="1050" dirty="0">
                <a:latin typeface="+mj-lt"/>
              </a:rPr>
              <a:t>To understand that there are lots of forms of physical contact within a family and that some of this is acceptable and some is not. </a:t>
            </a:r>
            <a:endParaRPr lang="en-GB">
              <a:latin typeface="+mj-lt"/>
            </a:endParaRPr>
          </a:p>
          <a:p>
            <a:r>
              <a:rPr lang="en-GB" sz="1050" dirty="0">
                <a:latin typeface="+mj-lt"/>
              </a:rPr>
              <a:t>3. To identify some of the things that cause conflict with my friends. </a:t>
            </a:r>
            <a:endParaRPr lang="en-GB">
              <a:latin typeface="+mj-lt"/>
            </a:endParaRPr>
          </a:p>
          <a:p>
            <a:r>
              <a:rPr lang="en-GB" sz="1050" dirty="0">
                <a:latin typeface="+mj-lt"/>
              </a:rPr>
              <a:t>4. To understand that sometimes it is good to keep a secret and sometimes it is not good to keep a secret. </a:t>
            </a:r>
            <a:endParaRPr lang="en-GB">
              <a:latin typeface="+mj-lt"/>
            </a:endParaRPr>
          </a:p>
          <a:p>
            <a:r>
              <a:rPr lang="en-GB" sz="1050" dirty="0">
                <a:latin typeface="+mj-lt"/>
              </a:rPr>
              <a:t>5. To recognise and appreciate people who can help me in my family, my school and my community. </a:t>
            </a:r>
            <a:endParaRPr lang="en-GB">
              <a:latin typeface="+mj-lt"/>
            </a:endParaRPr>
          </a:p>
          <a:p>
            <a:r>
              <a:rPr lang="en-GB" sz="1050" dirty="0">
                <a:latin typeface="+mj-lt"/>
              </a:rPr>
              <a:t>6. To express my appreciation for the people </a:t>
            </a:r>
            <a:r>
              <a:rPr lang="en-GB" sz="1100" dirty="0">
                <a:latin typeface="+mj-lt"/>
              </a:rPr>
              <a:t>in my special relationships. </a:t>
            </a:r>
            <a:endParaRPr lang="en-GB"/>
          </a:p>
          <a:p>
            <a:pPr marL="285750" indent="-285750">
              <a:buAutoNum type="arabicPeriod"/>
            </a:pPr>
            <a:endParaRPr lang="en-GB" sz="1100" dirty="0"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AA8F91-2E97-1707-5864-4FAFC8266E0C}"/>
              </a:ext>
            </a:extLst>
          </p:cNvPr>
          <p:cNvSpPr txBox="1"/>
          <p:nvPr/>
        </p:nvSpPr>
        <p:spPr>
          <a:xfrm>
            <a:off x="6195100" y="2356044"/>
            <a:ext cx="2732242" cy="25083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700" dirty="0">
                <a:solidFill>
                  <a:srgbClr val="FF0000"/>
                </a:solidFill>
              </a:rPr>
              <a:t>To be able to settle themselves for a yoga session by exploring breathing. To follow instructions for poses.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sz="700" dirty="0">
                <a:solidFill>
                  <a:srgbClr val="FF0000"/>
                </a:solidFill>
              </a:rPr>
              <a:t>2.   To be able to create a story with an under-the-sea or animal theme using a prop to link at least three poses. To be able to </a:t>
            </a:r>
            <a:r>
              <a:rPr lang="en-US" sz="700" dirty="0" err="1">
                <a:solidFill>
                  <a:srgbClr val="FF0000"/>
                </a:solidFill>
              </a:rPr>
              <a:t>practise</a:t>
            </a:r>
            <a:r>
              <a:rPr lang="en-US" sz="700" dirty="0">
                <a:solidFill>
                  <a:srgbClr val="FF0000"/>
                </a:solidFill>
              </a:rPr>
              <a:t> some yoga relaxation techniques.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sz="700" dirty="0">
                <a:solidFill>
                  <a:srgbClr val="FF0000"/>
                </a:solidFill>
              </a:rPr>
              <a:t>3. To be able to participate in co-operative yoga with a partner.</a:t>
            </a:r>
            <a:br>
              <a:rPr lang="en-US" dirty="0"/>
            </a:br>
            <a:endParaRPr lang="en-US" sz="700" dirty="0"/>
          </a:p>
          <a:p>
            <a:pPr marL="228600" indent="-228600">
              <a:buAutoNum type="arabicPeriod"/>
            </a:pPr>
            <a:r>
              <a:rPr lang="en-US" sz="700" dirty="0"/>
              <a:t>To be able to develop awareness of speed when running a short distance.</a:t>
            </a:r>
          </a:p>
          <a:p>
            <a:pPr marL="228600" indent="-228600">
              <a:buAutoNum type="arabicPeriod"/>
            </a:pPr>
            <a:r>
              <a:rPr lang="en-US" sz="700" dirty="0"/>
              <a:t>To be able to develop awareness of space, height and distance.</a:t>
            </a:r>
          </a:p>
          <a:p>
            <a:pPr marL="228600" indent="-228600">
              <a:buAutoNum type="arabicPeriod"/>
            </a:pPr>
            <a:r>
              <a:rPr lang="en-US" sz="700" dirty="0"/>
              <a:t>To be able to adjust and make changes to running speed when completing different distances.</a:t>
            </a:r>
          </a:p>
          <a:p>
            <a:pPr marL="228600" indent="-228600">
              <a:buAutoNum type="arabicPeriod"/>
            </a:pPr>
            <a:r>
              <a:rPr lang="en-US" sz="700" dirty="0"/>
              <a:t>To be able to choose the best way to throw different pieces of equipment dependent on size &amp; weight.</a:t>
            </a:r>
          </a:p>
          <a:p>
            <a:pPr marL="228600" indent="-228600">
              <a:buAutoNum type="arabicPeriod"/>
            </a:pPr>
            <a:r>
              <a:rPr lang="en-US" sz="700" dirty="0"/>
              <a:t>To be able to throw and aim with accuracy towards a given target.</a:t>
            </a:r>
          </a:p>
          <a:p>
            <a:pPr marL="228600" indent="-228600">
              <a:buAutoNum type="arabicPeriod"/>
            </a:pPr>
            <a:r>
              <a:rPr lang="en-US" sz="700" dirty="0"/>
              <a:t>To be able to jump for distance</a:t>
            </a:r>
          </a:p>
          <a:p>
            <a:endParaRPr lang="en-US" sz="1200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584139-8C86-545C-D57F-19464BB65E81}"/>
              </a:ext>
            </a:extLst>
          </p:cNvPr>
          <p:cNvSpPr txBox="1"/>
          <p:nvPr/>
        </p:nvSpPr>
        <p:spPr>
          <a:xfrm>
            <a:off x="3215737" y="2029523"/>
            <a:ext cx="2833688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/>
              <a:t>To learn the functions of the 2Paint a Picture tool.</a:t>
            </a:r>
          </a:p>
          <a:p>
            <a:pPr marL="228600" indent="-228600">
              <a:buAutoNum type="arabicPeriod"/>
            </a:pPr>
            <a:r>
              <a:rPr lang="en-US" sz="1200" dirty="0"/>
              <a:t>To learn about and recreate the Impressionist style of art (Monet, Degas, Renoir).</a:t>
            </a:r>
          </a:p>
          <a:p>
            <a:pPr marL="228600" indent="-228600">
              <a:buAutoNum type="arabicPeriod"/>
            </a:pPr>
            <a:r>
              <a:rPr lang="en-US" sz="1200" dirty="0"/>
              <a:t>To recreate Pointillist art and look at the work of pointillist artists such as Seurat.</a:t>
            </a:r>
          </a:p>
          <a:p>
            <a:pPr marL="228600" indent="-228600">
              <a:buAutoNum type="arabicPeriod"/>
            </a:pPr>
            <a:r>
              <a:rPr lang="en-US" sz="1200" dirty="0"/>
              <a:t>To learn about the work of Piet Mondrian and recreate the style using the lines template.</a:t>
            </a:r>
          </a:p>
          <a:p>
            <a:pPr marL="228600" indent="-228600">
              <a:buAutoNum type="arabicPeriod"/>
            </a:pPr>
            <a:r>
              <a:rPr lang="en-US" sz="1200" dirty="0"/>
              <a:t>To learn about the work of William Morris and recreate the style using the patterns template.</a:t>
            </a:r>
          </a:p>
          <a:p>
            <a:pPr marL="228600" indent="-228600">
              <a:buAutoNum type="arabicPeriod"/>
            </a:pPr>
            <a:r>
              <a:rPr lang="en-US" sz="1200" dirty="0"/>
              <a:t>To explore surrealism and </a:t>
            </a:r>
            <a:r>
              <a:rPr lang="en-US" sz="1200" dirty="0" err="1"/>
              <a:t>eCollage</a:t>
            </a:r>
            <a:r>
              <a:rPr lang="en-US" sz="1200" dirty="0"/>
              <a:t>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ABD44DD-5055-FD60-7EBB-E964D7075DC2}"/>
              </a:ext>
            </a:extLst>
          </p:cNvPr>
          <p:cNvSpPr txBox="1"/>
          <p:nvPr/>
        </p:nvSpPr>
        <p:spPr>
          <a:xfrm>
            <a:off x="9166183" y="2260856"/>
            <a:ext cx="2833688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/>
              <a:t>Appraise Drunken Sailor and practice it. </a:t>
            </a:r>
          </a:p>
          <a:p>
            <a:pPr marL="228600" indent="-228600">
              <a:buAutoNum type="arabicPeriod"/>
            </a:pPr>
            <a:r>
              <a:rPr lang="en-US" sz="1200" dirty="0"/>
              <a:t>Appraise Nelson’s Blood. Continue to practice Drunken Sailor. </a:t>
            </a:r>
          </a:p>
          <a:p>
            <a:pPr marL="228600" indent="-228600">
              <a:buAutoNum type="arabicPeriod"/>
            </a:pPr>
            <a:r>
              <a:rPr lang="en-US" sz="1200" dirty="0"/>
              <a:t>Appraise South Australia. </a:t>
            </a:r>
            <a:r>
              <a:rPr lang="en-US" sz="1200" dirty="0" err="1"/>
              <a:t>Practise</a:t>
            </a:r>
            <a:r>
              <a:rPr lang="en-US" sz="1200" dirty="0"/>
              <a:t> Drunken Sailor and Nelson’s Blood. </a:t>
            </a:r>
          </a:p>
          <a:p>
            <a:pPr marL="228600" indent="-228600">
              <a:buAutoNum type="arabicPeriod"/>
            </a:pPr>
            <a:r>
              <a:rPr lang="en-US" sz="1200" dirty="0"/>
              <a:t>Appraise </a:t>
            </a:r>
            <a:r>
              <a:rPr lang="en-US" sz="1200" dirty="0" err="1"/>
              <a:t>Wellerman</a:t>
            </a:r>
            <a:r>
              <a:rPr lang="en-US" sz="1200" dirty="0"/>
              <a:t>. Practice singing and perform the sea shanties learnt over the term. </a:t>
            </a:r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endParaRPr lang="en-US" sz="1200" b="1" dirty="0"/>
          </a:p>
          <a:p>
            <a:pPr marL="285750" indent="-28575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2FA98A5-2424-4E5B-9C2B-A00F164847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405" y="112866"/>
            <a:ext cx="809653" cy="763587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EBA6DDF-2A25-CBE3-99A7-BAB811952214}"/>
              </a:ext>
            </a:extLst>
          </p:cNvPr>
          <p:cNvCxnSpPr/>
          <p:nvPr/>
        </p:nvCxnSpPr>
        <p:spPr>
          <a:xfrm>
            <a:off x="6236844" y="3356953"/>
            <a:ext cx="2795372" cy="1372"/>
          </a:xfrm>
          <a:prstGeom prst="straightConnector1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062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7d1773a-14f5-4791-8e1e-69d28666282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C7B0282ADD54889CFD5165DF95A38" ma:contentTypeVersion="11" ma:contentTypeDescription="Create a new document." ma:contentTypeScope="" ma:versionID="77b6f61b296f1f10c03bc6acdd6a7216">
  <xsd:schema xmlns:xsd="http://www.w3.org/2001/XMLSchema" xmlns:xs="http://www.w3.org/2001/XMLSchema" xmlns:p="http://schemas.microsoft.com/office/2006/metadata/properties" xmlns:ns3="47d1773a-14f5-4791-8e1e-69d286662820" xmlns:ns4="849ba145-86f7-4bff-bd45-2ae18e9843f3" targetNamespace="http://schemas.microsoft.com/office/2006/metadata/properties" ma:root="true" ma:fieldsID="a85794bbc48471091bb5b9deb7c2d8ab" ns3:_="" ns4:_="">
    <xsd:import namespace="47d1773a-14f5-4791-8e1e-69d286662820"/>
    <xsd:import namespace="849ba145-86f7-4bff-bd45-2ae18e9843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773a-14f5-4791-8e1e-69d2866628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ba145-86f7-4bff-bd45-2ae18e9843f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335A91-B896-47DF-B53B-35E7907C369A}">
  <ds:schemaRefs>
    <ds:schemaRef ds:uri="http://schemas.openxmlformats.org/package/2006/metadata/core-properties"/>
    <ds:schemaRef ds:uri="http://www.w3.org/XML/1998/namespace"/>
    <ds:schemaRef ds:uri="849ba145-86f7-4bff-bd45-2ae18e9843f3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47d1773a-14f5-4791-8e1e-69d286662820"/>
  </ds:schemaRefs>
</ds:datastoreItem>
</file>

<file path=customXml/itemProps2.xml><?xml version="1.0" encoding="utf-8"?>
<ds:datastoreItem xmlns:ds="http://schemas.openxmlformats.org/officeDocument/2006/customXml" ds:itemID="{821DBC00-D04D-48BA-82E9-711D6999E9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D5F16B-FDAD-4663-95C8-3DE77DBF75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d1773a-14f5-4791-8e1e-69d286662820"/>
    <ds:schemaRef ds:uri="849ba145-86f7-4bff-bd45-2ae18e9843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1141</TotalTime>
  <Words>1427</Words>
  <Application>Microsoft Office PowerPoint</Application>
  <PresentationFormat>Widescreen</PresentationFormat>
  <Paragraphs>132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Title   Scented Garden Year   Summer 2023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region Year 5 Summer 2023</dc:title>
  <dc:creator>Rachel Clift</dc:creator>
  <cp:lastModifiedBy>Elizabeth Measom</cp:lastModifiedBy>
  <cp:revision>407</cp:revision>
  <dcterms:created xsi:type="dcterms:W3CDTF">2023-03-15T08:50:34Z</dcterms:created>
  <dcterms:modified xsi:type="dcterms:W3CDTF">2023-05-16T06:31:57Z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0x010100071C7B0282ADD54889CFD5165DF95A38</vt:lpwstr>
  </property>
  <property fmtid="{D5CDD505-2E9C-101B-9397-08002B2CF9AE}" pid="3" name="MediaServiceImageTags">
    <vt:lpwstr/>
  </property>
</Properties>
</file>