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5C87E-3006-9729-C169-AC3AFA93ABC3}" v="86" dt="2023-05-11T13:28:14.089"/>
    <p1510:client id="{723D0669-9ED1-5427-46F2-7B669A1F4676}" v="294" dt="2023-05-11T17:50:11.378"/>
    <p1510:client id="{3ADF0C5A-2C3A-D5D7-4C85-2F66C0760D5B}" v="5" dt="2023-05-10T16:04:28.282"/>
    <p1510:client id="{6B823906-96D0-3DB7-F089-E4523F893211}" v="194" dt="2023-05-11T18:02:44.8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0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25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388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448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706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38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79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7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3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9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9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7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7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00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86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89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4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FB22B14-9E89-CAF4-4597-8448F9304806}"/>
              </a:ext>
            </a:extLst>
          </p:cNvPr>
          <p:cNvSpPr/>
          <p:nvPr/>
        </p:nvSpPr>
        <p:spPr>
          <a:xfrm>
            <a:off x="9077325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B04077A-81E5-93D4-831F-AFBB4C0BE6C7}"/>
              </a:ext>
            </a:extLst>
          </p:cNvPr>
          <p:cNvSpPr/>
          <p:nvPr/>
        </p:nvSpPr>
        <p:spPr>
          <a:xfrm>
            <a:off x="6119812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A2FBA45-515E-402F-936A-AB3707966028}"/>
              </a:ext>
            </a:extLst>
          </p:cNvPr>
          <p:cNvSpPr/>
          <p:nvPr/>
        </p:nvSpPr>
        <p:spPr>
          <a:xfrm>
            <a:off x="3088234" y="1105591"/>
            <a:ext cx="2857501" cy="56832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41239AF-0AB4-A98F-0789-6D67DEA17675}"/>
              </a:ext>
            </a:extLst>
          </p:cNvPr>
          <p:cNvSpPr/>
          <p:nvPr/>
        </p:nvSpPr>
        <p:spPr>
          <a:xfrm>
            <a:off x="109537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56881-1C9B-D7E3-B749-036341B7D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76379"/>
            <a:ext cx="4863163" cy="763587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>
                <a:solidFill>
                  <a:srgbClr val="002060"/>
                </a:solidFill>
              </a:rPr>
              <a:t>Title The Enchanted Woodland</a:t>
            </a:r>
            <a:br>
              <a:rPr lang="en-US" sz="2400">
                <a:solidFill>
                  <a:srgbClr val="002060"/>
                </a:solidFill>
              </a:rPr>
            </a:br>
            <a:r>
              <a:rPr lang="en-US" sz="2400">
                <a:solidFill>
                  <a:srgbClr val="002060"/>
                </a:solidFill>
              </a:rPr>
              <a:t>Year 1  Summer 1 2023</a:t>
            </a:r>
            <a:endParaRPr lang="en-GB" sz="240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0902A2B-663B-FBE1-42EF-5E6A5C6BE301}"/>
              </a:ext>
            </a:extLst>
          </p:cNvPr>
          <p:cNvSpPr/>
          <p:nvPr/>
        </p:nvSpPr>
        <p:spPr>
          <a:xfrm>
            <a:off x="6096000" y="847167"/>
            <a:ext cx="2857501" cy="10583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>
                <a:solidFill>
                  <a:schemeClr val="tx1"/>
                </a:solidFill>
              </a:rPr>
              <a:t>Art &amp; Design</a:t>
            </a:r>
          </a:p>
          <a:p>
            <a:r>
              <a:rPr lang="en-US" sz="1200">
                <a:solidFill>
                  <a:schemeClr val="tx1"/>
                </a:solidFill>
              </a:rPr>
              <a:t>Intent: To learn about the work  and techniques of artist Yvonne </a:t>
            </a:r>
            <a:r>
              <a:rPr lang="en-US" sz="1200" err="1">
                <a:solidFill>
                  <a:schemeClr val="tx1"/>
                </a:solidFill>
              </a:rPr>
              <a:t>Coomber</a:t>
            </a:r>
            <a:r>
              <a:rPr lang="en-US" sz="1200">
                <a:solidFill>
                  <a:schemeClr val="tx1"/>
                </a:solidFill>
              </a:rPr>
              <a:t>. To learn about primary </a:t>
            </a:r>
            <a:r>
              <a:rPr lang="en-US" sz="1200" err="1">
                <a:solidFill>
                  <a:schemeClr val="tx1"/>
                </a:solidFill>
              </a:rPr>
              <a:t>colours</a:t>
            </a:r>
            <a:r>
              <a:rPr lang="en-US" sz="1200">
                <a:solidFill>
                  <a:schemeClr val="tx1"/>
                </a:solidFill>
              </a:rPr>
              <a:t> and explore techniques and paint. </a:t>
            </a:r>
            <a:endParaRPr lang="en-GB" sz="1200">
              <a:solidFill>
                <a:schemeClr val="tx1"/>
              </a:solidFill>
            </a:endParaRPr>
          </a:p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8FB1B23-C537-CD77-C033-D07F4D3F61A1}"/>
              </a:ext>
            </a:extLst>
          </p:cNvPr>
          <p:cNvSpPr/>
          <p:nvPr/>
        </p:nvSpPr>
        <p:spPr>
          <a:xfrm>
            <a:off x="9112180" y="836125"/>
            <a:ext cx="2835415" cy="11577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</a:t>
            </a:r>
            <a:r>
              <a:rPr lang="en-GB" sz="1300" dirty="0">
                <a:solidFill>
                  <a:schemeClr val="tx1"/>
                </a:solidFill>
              </a:rPr>
              <a:t>To empathise with Jewish children by understanding what they do during Shabbat and why it is important to them.​</a:t>
            </a:r>
            <a:r>
              <a:rPr lang="en-US" sz="1300" dirty="0">
                <a:solidFill>
                  <a:schemeClr val="tx1"/>
                </a:solidFill>
              </a:rPr>
              <a:t> </a:t>
            </a:r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715EF75-2431-32B8-B839-A4A42DFCF873}"/>
              </a:ext>
            </a:extLst>
          </p:cNvPr>
          <p:cNvSpPr/>
          <p:nvPr/>
        </p:nvSpPr>
        <p:spPr>
          <a:xfrm>
            <a:off x="142668" y="836124"/>
            <a:ext cx="2835415" cy="10880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>
                <a:solidFill>
                  <a:schemeClr val="tx1"/>
                </a:solidFill>
              </a:rPr>
              <a:t>Science</a:t>
            </a:r>
          </a:p>
          <a:p>
            <a:r>
              <a:rPr lang="en-US" sz="1400">
                <a:solidFill>
                  <a:schemeClr val="tx1"/>
                </a:solidFill>
              </a:rPr>
              <a:t>Intent: To plant, observe, name and take responsibility for plants and seeds.</a:t>
            </a:r>
            <a:endParaRPr lang="en-GB" sz="1400">
              <a:solidFill>
                <a:schemeClr val="tx1"/>
              </a:solidFill>
            </a:endParaRPr>
          </a:p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1CA3874-A35C-4089-6409-773FAC2C3F6B}"/>
              </a:ext>
            </a:extLst>
          </p:cNvPr>
          <p:cNvSpPr/>
          <p:nvPr/>
        </p:nvSpPr>
        <p:spPr>
          <a:xfrm>
            <a:off x="3137624" y="849265"/>
            <a:ext cx="2868544" cy="11466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Geography</a:t>
            </a:r>
          </a:p>
          <a:p>
            <a:r>
              <a:rPr lang="en-US" sz="1200" dirty="0">
                <a:solidFill>
                  <a:schemeClr val="tx1"/>
                </a:solidFill>
              </a:rPr>
              <a:t>Intent: To identify types of weather and name the seasons. Compare seasons and weather in the UK and hot and cold areas of the world. </a:t>
            </a:r>
          </a:p>
          <a:p>
            <a:endParaRPr lang="en-GB" sz="1300" b="1">
              <a:solidFill>
                <a:schemeClr val="tx1"/>
              </a:solidFill>
            </a:endParaRPr>
          </a:p>
          <a:p>
            <a:pPr algn="ctr"/>
            <a:endParaRPr lang="en-GB">
              <a:solidFill>
                <a:srgbClr val="FFFF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DE898C-A818-AAFA-8950-6B61A9EC8A0E}"/>
              </a:ext>
            </a:extLst>
          </p:cNvPr>
          <p:cNvSpPr txBox="1"/>
          <p:nvPr/>
        </p:nvSpPr>
        <p:spPr>
          <a:xfrm>
            <a:off x="133350" y="2077241"/>
            <a:ext cx="283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8E53C3-E3E3-CCC3-4606-EB909B39BFDD}"/>
              </a:ext>
            </a:extLst>
          </p:cNvPr>
          <p:cNvSpPr txBox="1"/>
          <p:nvPr/>
        </p:nvSpPr>
        <p:spPr>
          <a:xfrm>
            <a:off x="3145628" y="1982782"/>
            <a:ext cx="28336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SEQUENCE OF LESSONS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/>
              <a:t>Order the months of the year and recognise seasons.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/>
              <a:t>Spot the differences between the seasons.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/>
              <a:t>Find clues to decide which season we are in. 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/>
              <a:t>Identify the types of clothing worn in different weather.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/>
              <a:t>Identify the types of weather we have in the United Kingdom and record the daily weather in our area.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/>
              <a:t>Review our weather diary and reflect on the impact the weather has on our activities</a:t>
            </a:r>
          </a:p>
          <a:p>
            <a:pPr marL="285750" indent="-285750">
              <a:buFont typeface="+mj-lt"/>
              <a:buAutoNum type="arabicPeriod"/>
            </a:pPr>
            <a:r>
              <a:rPr lang="en-GB" sz="1200"/>
              <a:t>Explore how the weather affects different jobs. 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72142F2-1F49-D5F4-57CA-37BD0BF4EC0A}"/>
              </a:ext>
            </a:extLst>
          </p:cNvPr>
          <p:cNvSpPr/>
          <p:nvPr/>
        </p:nvSpPr>
        <p:spPr>
          <a:xfrm>
            <a:off x="3145628" y="5945849"/>
            <a:ext cx="2833688" cy="7808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294108-C20F-59EA-6B04-4BBAEB507A6D}"/>
              </a:ext>
            </a:extLst>
          </p:cNvPr>
          <p:cNvSpPr txBox="1"/>
          <p:nvPr/>
        </p:nvSpPr>
        <p:spPr>
          <a:xfrm>
            <a:off x="3143901" y="5945849"/>
            <a:ext cx="27098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Impact: </a:t>
            </a:r>
            <a:r>
              <a:rPr lang="en-US" sz="1100"/>
              <a:t>Children can name months of the year and seasons. They can describe and compare the weather in different places. </a:t>
            </a:r>
            <a:endParaRPr lang="en-US" sz="1100" b="1"/>
          </a:p>
          <a:p>
            <a:r>
              <a:rPr lang="en-US"/>
              <a:t> </a:t>
            </a:r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3699B57-6F05-2A12-80F3-B8C458344956}"/>
              </a:ext>
            </a:extLst>
          </p:cNvPr>
          <p:cNvSpPr/>
          <p:nvPr/>
        </p:nvSpPr>
        <p:spPr>
          <a:xfrm>
            <a:off x="131623" y="5932816"/>
            <a:ext cx="2833688" cy="780806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AFD13AC-0A3A-99C9-BAFC-F340ED329BDD}"/>
              </a:ext>
            </a:extLst>
          </p:cNvPr>
          <p:cNvSpPr/>
          <p:nvPr/>
        </p:nvSpPr>
        <p:spPr>
          <a:xfrm>
            <a:off x="6119813" y="5925303"/>
            <a:ext cx="2833688" cy="7730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19AEF20-E909-3964-6D52-C024BBF4EF16}"/>
              </a:ext>
            </a:extLst>
          </p:cNvPr>
          <p:cNvSpPr/>
          <p:nvPr/>
        </p:nvSpPr>
        <p:spPr>
          <a:xfrm>
            <a:off x="9113043" y="5940579"/>
            <a:ext cx="2833688" cy="8003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6B03E87-B720-9546-6C12-E97E26BC5209}"/>
              </a:ext>
            </a:extLst>
          </p:cNvPr>
          <p:cNvSpPr txBox="1"/>
          <p:nvPr/>
        </p:nvSpPr>
        <p:spPr>
          <a:xfrm>
            <a:off x="149362" y="5919319"/>
            <a:ext cx="299699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/>
              <a:t>Impact: Children can name and identify common plants including deciduous and evergreen trees.  They can identify the structure of plants.</a:t>
            </a:r>
            <a:endParaRPr lang="en-US" sz="1200" b="1"/>
          </a:p>
          <a:p>
            <a:endParaRPr lang="en-GB" sz="1200" b="1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B13706-BEBC-53C1-A2AD-A686B9D5364A}"/>
              </a:ext>
            </a:extLst>
          </p:cNvPr>
          <p:cNvSpPr txBox="1"/>
          <p:nvPr/>
        </p:nvSpPr>
        <p:spPr>
          <a:xfrm>
            <a:off x="3182538" y="5196104"/>
            <a:ext cx="2821782" cy="10002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/>
              <a:t>Key Vocabulary: </a:t>
            </a:r>
            <a:r>
              <a:rPr lang="en-US" sz="1200"/>
              <a:t>Antarctica, Earth, wind, rain, season, snow, sunshine, temperature, Arctic, inside, outside, polar</a:t>
            </a:r>
            <a:endParaRPr lang="en-GB" sz="1100"/>
          </a:p>
          <a:p>
            <a:endParaRPr lang="en-US" sz="1100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36BA55-7C6C-3326-8E1F-A40208DB5F27}"/>
              </a:ext>
            </a:extLst>
          </p:cNvPr>
          <p:cNvSpPr txBox="1"/>
          <p:nvPr/>
        </p:nvSpPr>
        <p:spPr>
          <a:xfrm>
            <a:off x="6131718" y="2001520"/>
            <a:ext cx="28336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SEQUENCE OF LESSONS</a:t>
            </a:r>
          </a:p>
          <a:p>
            <a:pPr marL="342900" indent="-342900">
              <a:buAutoNum type="arabicPeriod"/>
            </a:pPr>
            <a:r>
              <a:rPr lang="en-GB" sz="1200"/>
              <a:t>To describe and explore the work of a familiar artist. </a:t>
            </a:r>
          </a:p>
          <a:p>
            <a:pPr marL="228600" indent="-228600">
              <a:buAutoNum type="arabicPeriod"/>
            </a:pPr>
            <a:r>
              <a:rPr lang="en-GB" sz="1200"/>
              <a:t>To make transient art and pattern work using a range of materials. </a:t>
            </a:r>
          </a:p>
          <a:p>
            <a:pPr marL="228600" indent="-228600">
              <a:buAutoNum type="arabicPeriod"/>
            </a:pPr>
            <a:r>
              <a:rPr lang="en-GB" sz="1200"/>
              <a:t>To identify and use paints in the primary colours.  </a:t>
            </a:r>
          </a:p>
          <a:p>
            <a:pPr marL="228600" indent="-228600">
              <a:buAutoNum type="arabicPeriod"/>
            </a:pPr>
            <a:r>
              <a:rPr lang="en-GB" sz="1200"/>
              <a:t>To communicate my ideas through drawing or painting a place from memory, imagination or observation.  </a:t>
            </a:r>
          </a:p>
          <a:p>
            <a:pPr marL="228600" indent="-228600">
              <a:buAutoNum type="arabicPeriod"/>
            </a:pPr>
            <a:r>
              <a:rPr lang="en-GB" sz="1200"/>
              <a:t>To design and make art to express ideas.</a:t>
            </a:r>
          </a:p>
          <a:p>
            <a:pPr marL="228600" indent="-228600">
              <a:buAutoNum type="arabicPeriod"/>
            </a:pPr>
            <a:r>
              <a:rPr lang="en-GB" sz="1200"/>
              <a:t>To say what they like about their own or others’ work using simple artistic vocabulary.   </a:t>
            </a:r>
          </a:p>
          <a:p>
            <a:pPr marL="228600" indent="-228600">
              <a:buAutoNum type="arabicPeriod"/>
            </a:pPr>
            <a:endParaRPr lang="en-US" sz="12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7D84C-25B0-08C5-7EC4-4D904CD391F1}"/>
              </a:ext>
            </a:extLst>
          </p:cNvPr>
          <p:cNvSpPr txBox="1"/>
          <p:nvPr/>
        </p:nvSpPr>
        <p:spPr>
          <a:xfrm>
            <a:off x="9080776" y="1964689"/>
            <a:ext cx="2833688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342900" indent="-342900" fontAlgn="base">
              <a:buAutoNum type="arabicPeriod"/>
            </a:pPr>
            <a:r>
              <a:rPr lang="en-GB" sz="1200" dirty="0">
                <a:latin typeface="Trebuchet MS"/>
                <a:cs typeface="Calibri Light"/>
              </a:rPr>
              <a:t>To consider what makes a day special for me and how that might be different for others.</a:t>
            </a:r>
          </a:p>
          <a:p>
            <a:pPr marL="342900" indent="-342900" fontAlgn="base">
              <a:buAutoNum type="arabicPeriod"/>
            </a:pPr>
            <a:r>
              <a:rPr lang="en-GB" sz="1200" dirty="0">
                <a:latin typeface="Trebuchet MS"/>
                <a:cs typeface="Calibri Light"/>
              </a:rPr>
              <a:t>To begin to understand the importance of Shabbat.</a:t>
            </a:r>
          </a:p>
          <a:p>
            <a:pPr marL="342900" indent="-342900">
              <a:buAutoNum type="arabicPeriod"/>
            </a:pPr>
            <a:r>
              <a:rPr lang="en-GB" sz="1200" dirty="0">
                <a:latin typeface="Trebuchet MS"/>
                <a:cs typeface="Calibri Light"/>
              </a:rPr>
              <a:t>To understand the importance of Shabbat.</a:t>
            </a:r>
            <a:endParaRPr lang="en-US" sz="1200">
              <a:latin typeface="Trebuchet MS"/>
              <a:cs typeface="Calibri Light"/>
            </a:endParaRPr>
          </a:p>
          <a:p>
            <a:pPr marL="342900" indent="-342900">
              <a:buAutoNum type="arabicPeriod"/>
            </a:pPr>
            <a:r>
              <a:rPr lang="en-GB" sz="1200" dirty="0">
                <a:latin typeface="Trebuchet MS"/>
                <a:cs typeface="Calibri Light"/>
              </a:rPr>
              <a:t>To understand how religious importance can impact a Jewish person’s life.</a:t>
            </a:r>
            <a:endParaRPr lang="en-US" sz="1200">
              <a:latin typeface="Trebuchet MS"/>
              <a:cs typeface="Calibri Light"/>
            </a:endParaRPr>
          </a:p>
          <a:p>
            <a:pPr marL="342900" indent="-342900" fontAlgn="base">
              <a:buAutoNum type="arabicPeriod"/>
            </a:pPr>
            <a:r>
              <a:rPr lang="en-GB" sz="1200" dirty="0">
                <a:latin typeface="Trebuchet MS"/>
                <a:cs typeface="Calibri Light"/>
              </a:rPr>
              <a:t>To understand how religious importance can impact a Jewish person’s life..</a:t>
            </a:r>
          </a:p>
          <a:p>
            <a:pPr marL="342900" indent="-342900">
              <a:buAutoNum type="arabicPeriod"/>
            </a:pPr>
            <a:r>
              <a:rPr lang="en-GB" sz="1200" dirty="0">
                <a:latin typeface="Trebuchet MS"/>
                <a:cs typeface="Calibri Light"/>
              </a:rPr>
              <a:t>To explain the importance of elements of the Shabbat to Jewish children and the impact this has on their lives.</a:t>
            </a:r>
            <a:r>
              <a:rPr lang="en-US" sz="1200" dirty="0"/>
              <a:t>.</a:t>
            </a:r>
          </a:p>
          <a:p>
            <a:endParaRPr lang="en-US" sz="1200" b="1"/>
          </a:p>
          <a:p>
            <a:pPr marL="285750" indent="-285750">
              <a:buFont typeface="+mj-lt"/>
              <a:buAutoNum type="arabicPeriod"/>
            </a:pPr>
            <a:endParaRPr lang="en-GB" sz="1200"/>
          </a:p>
          <a:p>
            <a:pPr marL="285750" indent="-285750">
              <a:buFont typeface="+mj-lt"/>
              <a:buAutoNum type="arabicPeriod"/>
            </a:pPr>
            <a:endParaRPr lang="en-GB" sz="1200">
              <a:solidFill>
                <a:srgbClr val="002060"/>
              </a:solidFill>
            </a:endParaRPr>
          </a:p>
          <a:p>
            <a:pPr marL="285750" indent="-285750">
              <a:buFont typeface="+mj-lt"/>
              <a:buAutoNum type="arabicPeriod"/>
            </a:pPr>
            <a:endParaRPr lang="en-GB" sz="120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5EB50-55BD-89D4-A7E7-2C70A98ED092}"/>
              </a:ext>
            </a:extLst>
          </p:cNvPr>
          <p:cNvSpPr txBox="1"/>
          <p:nvPr/>
        </p:nvSpPr>
        <p:spPr>
          <a:xfrm>
            <a:off x="143889" y="1858933"/>
            <a:ext cx="3054558" cy="38241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r>
              <a:rPr lang="en-US" sz="1150" b="1" dirty="0">
                <a:latin typeface="+mj-lt"/>
              </a:rPr>
              <a:t>1. </a:t>
            </a:r>
            <a:r>
              <a:rPr lang="en-US" sz="1150" dirty="0">
                <a:latin typeface="+mj-lt"/>
              </a:rPr>
              <a:t>Find out about the botanist George Forrest. Ask questions. Name parts of a plant. Observe, plant and take care of seeds.</a:t>
            </a:r>
            <a:endParaRPr lang="en-US" sz="1150"/>
          </a:p>
          <a:p>
            <a:r>
              <a:rPr lang="en-US" sz="1150" b="1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2. </a:t>
            </a:r>
            <a:r>
              <a:rPr lang="en-US" sz="115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Observe, measure and record plant growth. Learn what plants need to grow. Learn about where George Forrest discovered plants.</a:t>
            </a:r>
          </a:p>
          <a:p>
            <a:r>
              <a:rPr lang="en-US" sz="1150" b="1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3.</a:t>
            </a:r>
            <a:r>
              <a:rPr lang="en-US" sz="115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 Answer questions. Identify and name common plants growing in gardens. To learn about plants that George Forrest discovered. </a:t>
            </a:r>
          </a:p>
          <a:p>
            <a:r>
              <a:rPr lang="en-US" sz="115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TRIP TO CAERHAYS CASTLE GARDENS</a:t>
            </a:r>
            <a:endParaRPr lang="en-US" sz="1150"/>
          </a:p>
          <a:p>
            <a:r>
              <a:rPr lang="en-US" sz="1150" b="1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4. </a:t>
            </a:r>
            <a:r>
              <a:rPr lang="en-US" sz="115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Name parts of a tree and identify trees by their leaves. Differentiate between evergreen and deciduous trees.</a:t>
            </a:r>
          </a:p>
          <a:p>
            <a:r>
              <a:rPr lang="en-US" sz="1150" b="1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5.</a:t>
            </a:r>
            <a:r>
              <a:rPr lang="en-US" sz="115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 Take responsibility for plants and seeds. Label the structure of a seedling.</a:t>
            </a:r>
          </a:p>
          <a:p>
            <a:r>
              <a:rPr lang="en-US" sz="115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6. Review plant growth and knowledge.</a:t>
            </a:r>
          </a:p>
          <a:p>
            <a:r>
              <a:rPr lang="en-GB" sz="12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                                  </a:t>
            </a:r>
            <a:endParaRPr lang="en-GB" sz="1200" b="1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436B68-2148-E526-190F-8A376B84BCB6}"/>
              </a:ext>
            </a:extLst>
          </p:cNvPr>
          <p:cNvSpPr txBox="1"/>
          <p:nvPr/>
        </p:nvSpPr>
        <p:spPr>
          <a:xfrm>
            <a:off x="6156334" y="5919319"/>
            <a:ext cx="2709863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 </a:t>
            </a:r>
            <a:r>
              <a:rPr lang="en-GB" sz="1300" dirty="0"/>
              <a:t>Children can create their own wildflower artwork using techniques and  their imaginations.</a:t>
            </a:r>
            <a:endParaRPr lang="en-US" sz="13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CB082B-8DC9-614F-F2EE-44E19C894AA3}"/>
              </a:ext>
            </a:extLst>
          </p:cNvPr>
          <p:cNvSpPr txBox="1"/>
          <p:nvPr/>
        </p:nvSpPr>
        <p:spPr>
          <a:xfrm>
            <a:off x="9185998" y="6040022"/>
            <a:ext cx="27098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Impact: </a:t>
            </a:r>
            <a:r>
              <a:rPr lang="en-US" sz="1200"/>
              <a:t>Children can understand Shabbat and why it is important to Jewish children.</a:t>
            </a:r>
          </a:p>
          <a:p>
            <a:endParaRPr lang="en-US" sz="1400"/>
          </a:p>
          <a:p>
            <a:r>
              <a:rPr lang="en-US"/>
              <a:t> </a:t>
            </a:r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609BF33-B29B-6B9C-3D9F-0D7BAA60FFBF}"/>
              </a:ext>
            </a:extLst>
          </p:cNvPr>
          <p:cNvSpPr txBox="1"/>
          <p:nvPr/>
        </p:nvSpPr>
        <p:spPr>
          <a:xfrm>
            <a:off x="9191088" y="5165728"/>
            <a:ext cx="28217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Key Vocabulary: </a:t>
            </a:r>
            <a:r>
              <a:rPr lang="en-US" b="1"/>
              <a:t> </a:t>
            </a:r>
            <a:r>
              <a:rPr lang="en-US" sz="1000"/>
              <a:t>Shabbat, Judaism, Jewish, Kippah, synagogue, empathy</a:t>
            </a:r>
          </a:p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CA0058-DFC0-91E5-4E4D-6261EABBE855}"/>
              </a:ext>
            </a:extLst>
          </p:cNvPr>
          <p:cNvSpPr txBox="1"/>
          <p:nvPr/>
        </p:nvSpPr>
        <p:spPr>
          <a:xfrm>
            <a:off x="113049" y="5449257"/>
            <a:ext cx="282178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/>
              <a:t>Key Vocabulary:</a:t>
            </a:r>
            <a:r>
              <a:rPr lang="en-US" sz="1000" b="1"/>
              <a:t> </a:t>
            </a:r>
            <a:r>
              <a:rPr lang="en-US" sz="1000">
                <a:solidFill>
                  <a:srgbClr val="0B0C0C"/>
                </a:solidFill>
                <a:ea typeface="+mn-lt"/>
                <a:cs typeface="+mn-lt"/>
              </a:rPr>
              <a:t>leaves, flowers (blossom), petals, fruit, roots, bulb, seed, trunk, branches, stem, evergreen, deciduous</a:t>
            </a:r>
            <a:endParaRPr lang="en-US" sz="1000">
              <a:ea typeface="+mn-lt"/>
              <a:cs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305DFB-A6FB-89E4-AD43-CDF325D8D339}"/>
              </a:ext>
            </a:extLst>
          </p:cNvPr>
          <p:cNvSpPr txBox="1"/>
          <p:nvPr/>
        </p:nvSpPr>
        <p:spPr>
          <a:xfrm>
            <a:off x="6156334" y="5160848"/>
            <a:ext cx="2821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Key Vocabulary:  </a:t>
            </a:r>
            <a:r>
              <a:rPr lang="en-US" sz="1200"/>
              <a:t>transient art, primary </a:t>
            </a:r>
            <a:r>
              <a:rPr lang="en-US" sz="1200" err="1"/>
              <a:t>colours</a:t>
            </a:r>
            <a:r>
              <a:rPr lang="en-US" sz="1200"/>
              <a:t>, pattern, finger painting, layered paint, thick strokes, landscapes</a:t>
            </a:r>
          </a:p>
          <a:p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DEF0CCC-7FC1-4D3F-8DD6-D977E060A0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766" y="97478"/>
            <a:ext cx="896605" cy="85089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5" name="Rectangle 1">
            <a:extLst>
              <a:ext uri="{FF2B5EF4-FFF2-40B4-BE49-F238E27FC236}">
                <a16:creationId xmlns:a16="http://schemas.microsoft.com/office/drawing/2014/main" id="{5C76328B-97CD-444A-9374-140154B98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85" y="28385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Omnes"/>
                <a:ea typeface="Calibri" panose="020F0502020204030204" pitchFamily="34" charset="0"/>
                <a:cs typeface="Arial" panose="020B0604020202020204" pitchFamily="34" charset="0"/>
              </a:rPr>
              <a:t>wind</a:t>
            </a: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57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E07E2C5-0A33-CBCB-1B2A-2EBCB8C80EA5}"/>
              </a:ext>
            </a:extLst>
          </p:cNvPr>
          <p:cNvSpPr/>
          <p:nvPr/>
        </p:nvSpPr>
        <p:spPr>
          <a:xfrm>
            <a:off x="9179811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DEB88B2-0D92-0BA0-30B0-236E80FE617C}"/>
              </a:ext>
            </a:extLst>
          </p:cNvPr>
          <p:cNvSpPr/>
          <p:nvPr/>
        </p:nvSpPr>
        <p:spPr>
          <a:xfrm>
            <a:off x="6179054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B6AE60-DACD-A9BE-BDDB-7BFC168F5275}"/>
              </a:ext>
            </a:extLst>
          </p:cNvPr>
          <p:cNvSpPr/>
          <p:nvPr/>
        </p:nvSpPr>
        <p:spPr>
          <a:xfrm>
            <a:off x="3177996" y="890522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pressure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8013025-D690-4F93-CD21-A51541CE872A}"/>
              </a:ext>
            </a:extLst>
          </p:cNvPr>
          <p:cNvSpPr/>
          <p:nvPr/>
        </p:nvSpPr>
        <p:spPr>
          <a:xfrm>
            <a:off x="177546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9CE481D-B2C1-B8F8-BFC5-4E773BA4BB88}"/>
              </a:ext>
            </a:extLst>
          </p:cNvPr>
          <p:cNvSpPr/>
          <p:nvPr/>
        </p:nvSpPr>
        <p:spPr>
          <a:xfrm>
            <a:off x="6141738" y="820415"/>
            <a:ext cx="2857177" cy="9790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learn about how </a:t>
            </a:r>
            <a:r>
              <a:rPr lang="en-US" sz="1200" dirty="0">
                <a:solidFill>
                  <a:schemeClr val="tx1"/>
                </a:solidFill>
              </a:rPr>
              <a:t>physical activity helps them to stay healthy and ways to be physically active everyday.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3D06FF1-CFD6-26A0-2F02-BB289A43D776}"/>
              </a:ext>
            </a:extLst>
          </p:cNvPr>
          <p:cNvSpPr/>
          <p:nvPr/>
        </p:nvSpPr>
        <p:spPr>
          <a:xfrm>
            <a:off x="9141106" y="886193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600">
              <a:solidFill>
                <a:schemeClr val="tx1"/>
              </a:solidFill>
            </a:endParaRPr>
          </a:p>
          <a:p>
            <a:pPr algn="ctr"/>
            <a:r>
              <a:rPr lang="en-US" sz="1600">
                <a:solidFill>
                  <a:schemeClr val="tx1"/>
                </a:solidFill>
              </a:rPr>
              <a:t>Music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sing confidently, </a:t>
            </a:r>
            <a:r>
              <a:rPr lang="en-US" sz="1400">
                <a:solidFill>
                  <a:schemeClr val="tx1"/>
                </a:solidFill>
              </a:rPr>
              <a:t>listen and appraise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2E4A5FC-C68C-1B29-3C42-07B0929DC351}"/>
              </a:ext>
            </a:extLst>
          </p:cNvPr>
          <p:cNvSpPr/>
          <p:nvPr/>
        </p:nvSpPr>
        <p:spPr>
          <a:xfrm>
            <a:off x="185576" y="6014774"/>
            <a:ext cx="2855774" cy="7126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94358DE-6750-AE2F-FA2C-1C10902ECF5B}"/>
              </a:ext>
            </a:extLst>
          </p:cNvPr>
          <p:cNvSpPr/>
          <p:nvPr/>
        </p:nvSpPr>
        <p:spPr>
          <a:xfrm>
            <a:off x="3164068" y="6088047"/>
            <a:ext cx="2833688" cy="6922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321EC00-9165-388F-2BF2-EDC03ABADDF8}"/>
              </a:ext>
            </a:extLst>
          </p:cNvPr>
          <p:cNvSpPr/>
          <p:nvPr/>
        </p:nvSpPr>
        <p:spPr>
          <a:xfrm>
            <a:off x="9181481" y="5818054"/>
            <a:ext cx="2822645" cy="9020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B492C45-0A2C-F1CE-5F0B-0EE191696FB9}"/>
              </a:ext>
            </a:extLst>
          </p:cNvPr>
          <p:cNvSpPr/>
          <p:nvPr/>
        </p:nvSpPr>
        <p:spPr>
          <a:xfrm>
            <a:off x="6190261" y="6091968"/>
            <a:ext cx="2833688" cy="6826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505291-BFD6-592C-F6E9-4F66154E0F61}"/>
              </a:ext>
            </a:extLst>
          </p:cNvPr>
          <p:cNvSpPr txBox="1"/>
          <p:nvPr/>
        </p:nvSpPr>
        <p:spPr>
          <a:xfrm>
            <a:off x="9178244" y="5782277"/>
            <a:ext cx="2698820" cy="9848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</a:t>
            </a:r>
            <a:r>
              <a:rPr lang="en-US" sz="1100" dirty="0"/>
              <a:t> Children will learn songs by heart and </a:t>
            </a:r>
            <a:r>
              <a:rPr lang="en-US" sz="1100" dirty="0" err="1"/>
              <a:t>recognise</a:t>
            </a:r>
            <a:r>
              <a:rPr lang="en-US" sz="1100" dirty="0"/>
              <a:t>  the sound and name of some instruments. They can find the pulse and create rhythms. Improvise and compose simple tunes.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63429-BB78-B222-801F-C00E27D197C2}"/>
              </a:ext>
            </a:extLst>
          </p:cNvPr>
          <p:cNvSpPr txBox="1"/>
          <p:nvPr/>
        </p:nvSpPr>
        <p:spPr>
          <a:xfrm>
            <a:off x="6229730" y="6041937"/>
            <a:ext cx="27098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Impact: </a:t>
            </a:r>
            <a:r>
              <a:rPr lang="en-US" sz="1000" b="1"/>
              <a:t>Children can explore breathing and yoga poses to aid relaxation. Children fine ways to become physically healthy through learning athletics skills.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1E701F-9013-D6F6-2667-4B3694EC799F}"/>
              </a:ext>
            </a:extLst>
          </p:cNvPr>
          <p:cNvSpPr txBox="1"/>
          <p:nvPr/>
        </p:nvSpPr>
        <p:spPr>
          <a:xfrm>
            <a:off x="196701" y="4948646"/>
            <a:ext cx="2821782" cy="11233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/>
              <a:t>Key Vocabulary</a:t>
            </a:r>
            <a:r>
              <a:rPr lang="en-US" sz="1200"/>
              <a:t>: </a:t>
            </a:r>
            <a:r>
              <a:rPr lang="en-GB" sz="1100">
                <a:solidFill>
                  <a:srgbClr val="212529"/>
                </a:solidFill>
              </a:rPr>
              <a:t>belong, different, same, </a:t>
            </a:r>
            <a:r>
              <a:rPr lang="en-US" sz="1100">
                <a:solidFill>
                  <a:srgbClr val="212529"/>
                </a:solidFill>
              </a:rPr>
              <a:t>friendship, qualities, greeting, community, feelings, confidence, praise, self-belief, celebrate, appreciate</a:t>
            </a:r>
            <a:r>
              <a:rPr lang="en-US" sz="1100"/>
              <a:t> </a:t>
            </a:r>
            <a:endParaRPr lang="en-US"/>
          </a:p>
          <a:p>
            <a:endParaRPr lang="en-US" sz="11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701956-80E5-90A6-7292-3F07C1F39F38}"/>
              </a:ext>
            </a:extLst>
          </p:cNvPr>
          <p:cNvSpPr txBox="1"/>
          <p:nvPr/>
        </p:nvSpPr>
        <p:spPr>
          <a:xfrm>
            <a:off x="9197670" y="5044248"/>
            <a:ext cx="2821782" cy="9387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b="1" dirty="0"/>
              <a:t>Key Vocabulary: keyboard, drums, bass, pulse, rhythm, pitch, improvise, compose, perform, audience, imagination</a:t>
            </a:r>
          </a:p>
          <a:p>
            <a:r>
              <a:rPr lang="en-US" sz="1100" b="1" dirty="0"/>
              <a:t>. </a:t>
            </a:r>
            <a:endParaRPr lang="en-US" sz="11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0FA800-EF3A-0E6F-59AF-7A47379C2147}"/>
              </a:ext>
            </a:extLst>
          </p:cNvPr>
          <p:cNvSpPr txBox="1"/>
          <p:nvPr/>
        </p:nvSpPr>
        <p:spPr>
          <a:xfrm>
            <a:off x="6137373" y="5139286"/>
            <a:ext cx="282178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/>
              <a:t>Key Vocabulary: </a:t>
            </a:r>
            <a:r>
              <a:rPr lang="en-US" sz="1000"/>
              <a:t>Yoga – balance, body weight, breath, chest, hips, lungs, ribs, nostrils, poses, relax, spine, squat, torso. </a:t>
            </a:r>
          </a:p>
          <a:p>
            <a:r>
              <a:rPr lang="en-US" sz="1000"/>
              <a:t>Athletics – aim, bowl, catch, direct, distance, driving, javelin, relay, run, sprint, strong leg, target, throw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B4CCB-053A-6B2A-F621-EBEBA2AE8BA0}"/>
              </a:ext>
            </a:extLst>
          </p:cNvPr>
          <p:cNvSpPr txBox="1"/>
          <p:nvPr/>
        </p:nvSpPr>
        <p:spPr>
          <a:xfrm>
            <a:off x="192129" y="1934905"/>
            <a:ext cx="2833688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/>
              <a:t>SEQUENCE OF LESSONS</a:t>
            </a:r>
            <a:endParaRPr lang="en-US" sz="1200"/>
          </a:p>
          <a:p>
            <a:r>
              <a:rPr lang="en-US" sz="1200" b="1">
                <a:latin typeface="+mj-lt"/>
              </a:rPr>
              <a:t>1. </a:t>
            </a:r>
            <a:r>
              <a:rPr lang="en-US" sz="1200">
                <a:latin typeface="+mj-lt"/>
              </a:rPr>
              <a:t>To identify family members and understand that there are lots of different types of families.</a:t>
            </a:r>
          </a:p>
          <a:p>
            <a:r>
              <a:rPr lang="en-US" sz="1200">
                <a:latin typeface="+mj-lt"/>
              </a:rPr>
              <a:t>2. To identify what being a good friend means.</a:t>
            </a:r>
          </a:p>
          <a:p>
            <a:r>
              <a:rPr lang="en-US" sz="1200">
                <a:latin typeface="+mj-lt"/>
              </a:rPr>
              <a:t>3. To know appropriate ways of physical contact to greet my friends and know which ways I prefer.</a:t>
            </a:r>
          </a:p>
          <a:p>
            <a:r>
              <a:rPr lang="en-US" sz="1200">
                <a:latin typeface="+mj-lt"/>
              </a:rPr>
              <a:t>4. To know who can help me in my school community.</a:t>
            </a:r>
            <a:endParaRPr lang="en-GB" sz="1200">
              <a:latin typeface="+mj-lt"/>
            </a:endParaRPr>
          </a:p>
          <a:p>
            <a:r>
              <a:rPr lang="en-GB" sz="1200">
                <a:latin typeface="+mj-lt"/>
              </a:rPr>
              <a:t>5. To </a:t>
            </a:r>
            <a:r>
              <a:rPr lang="en-US" sz="1200" err="1">
                <a:latin typeface="+mj-lt"/>
              </a:rPr>
              <a:t>recognise</a:t>
            </a:r>
            <a:r>
              <a:rPr lang="en-US" sz="1200">
                <a:latin typeface="+mj-lt"/>
              </a:rPr>
              <a:t> my qualities as a person and a friend.</a:t>
            </a:r>
          </a:p>
          <a:p>
            <a:r>
              <a:rPr lang="en-US" sz="1200">
                <a:latin typeface="+mj-lt"/>
              </a:rPr>
              <a:t>6. To be able to tell you why I appreciate someone who is special to me.</a:t>
            </a:r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AA8F91-2E97-1707-5864-4FAFC8266E0C}"/>
              </a:ext>
            </a:extLst>
          </p:cNvPr>
          <p:cNvSpPr txBox="1"/>
          <p:nvPr/>
        </p:nvSpPr>
        <p:spPr>
          <a:xfrm>
            <a:off x="6155233" y="1800767"/>
            <a:ext cx="2976943" cy="36471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/>
              <a:t>SEQUENCE OF LESSONS</a:t>
            </a:r>
          </a:p>
          <a:p>
            <a:r>
              <a:rPr lang="en-GB" sz="900" b="1"/>
              <a:t>Yoga</a:t>
            </a:r>
          </a:p>
          <a:p>
            <a:pPr lvl="0"/>
            <a:r>
              <a:rPr lang="en-GB" sz="1000"/>
              <a:t>To be able to settle themselves for a yoga session by exploring breathing. To follow instructions for poses.</a:t>
            </a:r>
          </a:p>
          <a:p>
            <a:pPr lvl="0"/>
            <a:r>
              <a:rPr lang="en-GB" sz="1000"/>
              <a:t>To be able to participate in a game involving the poses learnt. To be able to complete a short session involving a flow from breathing for focus to poses for movement to relaxation.</a:t>
            </a:r>
          </a:p>
          <a:p>
            <a:pPr lvl="0"/>
            <a:r>
              <a:rPr lang="en-GB" sz="1000"/>
              <a:t>To be able to create a story to link at least three animal poses. To be able to practise some yoga relaxation techniques.</a:t>
            </a:r>
          </a:p>
          <a:p>
            <a:pPr lvl="0"/>
            <a:r>
              <a:rPr lang="en-GB" sz="1000" b="1"/>
              <a:t>Athletics</a:t>
            </a:r>
          </a:p>
          <a:p>
            <a:pPr lvl="0"/>
            <a:r>
              <a:rPr lang="en-US" sz="1000"/>
              <a:t>Run fast from a standing start developing speed and coordination</a:t>
            </a:r>
            <a:endParaRPr lang="en-GB" sz="1000"/>
          </a:p>
          <a:p>
            <a:pPr lvl="0"/>
            <a:r>
              <a:rPr lang="en-US" sz="1000"/>
              <a:t>Jump and throw, developing coordination, agility, and rhythm</a:t>
            </a:r>
            <a:endParaRPr lang="en-GB" sz="1000"/>
          </a:p>
          <a:p>
            <a:pPr lvl="0"/>
            <a:r>
              <a:rPr lang="en-US" sz="1000"/>
              <a:t>Run and kick for accuracy and speed</a:t>
            </a:r>
            <a:endParaRPr lang="en-GB" sz="1000"/>
          </a:p>
          <a:p>
            <a:pPr lvl="0"/>
            <a:r>
              <a:rPr lang="en-US" sz="1000"/>
              <a:t>Basic throw, catch and skip developing hand-eye coordination and ball handling and throwing skills</a:t>
            </a:r>
            <a:endParaRPr lang="en-GB" sz="1000"/>
          </a:p>
          <a:p>
            <a:pPr lvl="0"/>
            <a:r>
              <a:rPr lang="en-US" sz="1000"/>
              <a:t>Basic bowl and step throwing with agility and with skill</a:t>
            </a:r>
            <a:endParaRPr lang="en-GB" sz="10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ABD44DD-5055-FD60-7EBB-E964D7075DC2}"/>
              </a:ext>
            </a:extLst>
          </p:cNvPr>
          <p:cNvSpPr txBox="1"/>
          <p:nvPr/>
        </p:nvSpPr>
        <p:spPr>
          <a:xfrm>
            <a:off x="9142370" y="1919087"/>
            <a:ext cx="2833688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within LESSONS</a:t>
            </a:r>
          </a:p>
          <a:p>
            <a:endParaRPr lang="en-US" sz="1200" b="1" dirty="0"/>
          </a:p>
          <a:p>
            <a:pPr marL="228600" indent="-228600">
              <a:buAutoNum type="arabicPeriod"/>
            </a:pPr>
            <a:r>
              <a:rPr lang="en-US" sz="1200" dirty="0">
                <a:ea typeface="+mn-lt"/>
                <a:cs typeface="+mn-lt"/>
              </a:rPr>
              <a:t>Listen and Appraise the song Your Imagination and other songs about using your imagination</a:t>
            </a:r>
            <a:endParaRPr lang="en-US" sz="1200" dirty="0"/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>
                <a:ea typeface="+mn-lt"/>
                <a:cs typeface="+mn-lt"/>
              </a:rPr>
              <a:t>Musical Activities - learn and/or build on your knowledge and understanding about the interrelated dimensions of music</a:t>
            </a:r>
            <a:endParaRPr lang="en-US" sz="1200" dirty="0"/>
          </a:p>
          <a:p>
            <a:pPr marL="228600" indent="-228600">
              <a:buAutoNum type="arabicPeriod"/>
            </a:pPr>
            <a:endParaRPr lang="en-US" sz="1200" dirty="0">
              <a:ea typeface="+mn-lt"/>
              <a:cs typeface="+mn-lt"/>
            </a:endParaRPr>
          </a:p>
          <a:p>
            <a:pPr marL="228600" indent="-228600">
              <a:buAutoNum type="arabicPeriod"/>
            </a:pPr>
            <a:r>
              <a:rPr lang="en-US" sz="1200" dirty="0">
                <a:ea typeface="+mn-lt"/>
                <a:cs typeface="+mn-lt"/>
              </a:rPr>
              <a:t>Perform the Song - perform and share your learning as you progress through the Unit of Work.</a:t>
            </a:r>
            <a:endParaRPr lang="en-US" sz="1200" dirty="0"/>
          </a:p>
          <a:p>
            <a:pPr marL="228600" indent="-228600">
              <a:buFontTx/>
              <a:buAutoNum type="arabicPeriod"/>
            </a:pPr>
            <a:endParaRPr lang="en-US" sz="1200">
              <a:solidFill>
                <a:srgbClr val="000000"/>
              </a:solidFill>
            </a:endParaRPr>
          </a:p>
          <a:p>
            <a:pPr marL="228600" indent="-228600">
              <a:buFontTx/>
              <a:buAutoNum type="arabicPeriod"/>
            </a:pPr>
            <a:endParaRPr lang="en-US" sz="1200">
              <a:solidFill>
                <a:srgbClr val="000000"/>
              </a:solidFill>
            </a:endParaRPr>
          </a:p>
          <a:p>
            <a:pPr marL="228600" indent="-228600">
              <a:buFontTx/>
              <a:buAutoNum type="arabicPeriod"/>
            </a:pPr>
            <a:endParaRPr lang="en-US" sz="1200" b="1">
              <a:solidFill>
                <a:srgbClr val="000000"/>
              </a:solidFill>
            </a:endParaRPr>
          </a:p>
          <a:p>
            <a:pPr marL="285750" indent="-285750">
              <a:buFont typeface="+mj-lt"/>
              <a:buAutoNum type="arabicPeriod"/>
            </a:pPr>
            <a:endParaRPr lang="en-GB" sz="1200">
              <a:solidFill>
                <a:srgbClr val="002060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2FA98A5-2424-4E5B-9C2B-A00F164847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405" y="112866"/>
            <a:ext cx="809653" cy="76358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2" name="TextBox 1">
            <a:extLst>
              <a:ext uri="{FF2B5EF4-FFF2-40B4-BE49-F238E27FC236}">
                <a16:creationId xmlns:a16="http://schemas.microsoft.com/office/drawing/2014/main" id="{21872B22-03EB-E9A7-AE4D-FFD6218ACE0E}"/>
              </a:ext>
            </a:extLst>
          </p:cNvPr>
          <p:cNvSpPr txBox="1"/>
          <p:nvPr/>
        </p:nvSpPr>
        <p:spPr>
          <a:xfrm>
            <a:off x="251364" y="5994300"/>
            <a:ext cx="27098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Impact: Children can</a:t>
            </a:r>
            <a:r>
              <a:rPr lang="en-GB" sz="1400"/>
              <a:t> explain special relationships and qualities that help these.</a:t>
            </a:r>
            <a:endParaRPr lang="en-US" sz="140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ED7AD7C-D987-88F5-55E9-6AC0A0A02A49}"/>
              </a:ext>
            </a:extLst>
          </p:cNvPr>
          <p:cNvSpPr/>
          <p:nvPr/>
        </p:nvSpPr>
        <p:spPr>
          <a:xfrm>
            <a:off x="190798" y="886444"/>
            <a:ext cx="2889504" cy="9812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schemeClr val="tx1"/>
                </a:solidFill>
              </a:rPr>
              <a:t>PSHE</a:t>
            </a:r>
          </a:p>
          <a:p>
            <a:r>
              <a:rPr lang="en-US" sz="1200">
                <a:solidFill>
                  <a:schemeClr val="tx1"/>
                </a:solidFill>
              </a:rPr>
              <a:t>Intent: To explain special relationships and how these relationships help me feel safe and good about myself.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7D4A4FA-4D2D-5CDB-CA24-2770A845BA7E}"/>
              </a:ext>
            </a:extLst>
          </p:cNvPr>
          <p:cNvSpPr/>
          <p:nvPr/>
        </p:nvSpPr>
        <p:spPr>
          <a:xfrm>
            <a:off x="3208347" y="896601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>
                <a:solidFill>
                  <a:schemeClr val="tx1"/>
                </a:solidFill>
              </a:rPr>
              <a:t>Computing</a:t>
            </a:r>
          </a:p>
          <a:p>
            <a:r>
              <a:rPr lang="en-US" sz="1300">
                <a:solidFill>
                  <a:schemeClr val="tx1"/>
                </a:solidFill>
              </a:rPr>
              <a:t>Intent: To use code to make a computer program.</a:t>
            </a:r>
            <a:endParaRPr lang="en-GB" sz="1300">
              <a:solidFill>
                <a:schemeClr val="tx1"/>
              </a:solidFill>
            </a:endParaRPr>
          </a:p>
          <a:p>
            <a:pPr algn="ctr"/>
            <a:endParaRPr lang="en-GB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16C44864-99C8-B9B4-04AA-231B5050B97A}"/>
              </a:ext>
            </a:extLst>
          </p:cNvPr>
          <p:cNvSpPr txBox="1"/>
          <p:nvPr/>
        </p:nvSpPr>
        <p:spPr>
          <a:xfrm>
            <a:off x="3215737" y="2029523"/>
            <a:ext cx="28336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SEQUENCE OF LESSONS</a:t>
            </a:r>
          </a:p>
          <a:p>
            <a:r>
              <a:rPr lang="en-US" sz="1200" b="1"/>
              <a:t>1. </a:t>
            </a:r>
            <a:r>
              <a:rPr lang="en-US" sz="1200"/>
              <a:t>To understand that computer </a:t>
            </a:r>
          </a:p>
          <a:p>
            <a:r>
              <a:rPr lang="en-US" sz="1200"/>
              <a:t>programs work by following </a:t>
            </a:r>
          </a:p>
          <a:p>
            <a:r>
              <a:rPr lang="en-US" sz="1200"/>
              <a:t>instructions called code.</a:t>
            </a:r>
          </a:p>
          <a:p>
            <a:r>
              <a:rPr lang="en-US" sz="1200"/>
              <a:t>2. To use code to make a computer </a:t>
            </a:r>
          </a:p>
          <a:p>
            <a:r>
              <a:rPr lang="en-US" sz="1200"/>
              <a:t>program.</a:t>
            </a:r>
          </a:p>
          <a:p>
            <a:r>
              <a:rPr lang="en-US" sz="1200"/>
              <a:t>3. To use an event to control an object.</a:t>
            </a:r>
          </a:p>
          <a:p>
            <a:r>
              <a:rPr lang="en-US" sz="1200"/>
              <a:t>4. To begin to understand how code </a:t>
            </a:r>
          </a:p>
          <a:p>
            <a:r>
              <a:rPr lang="en-US" sz="1200"/>
              <a:t>executes when a program is run.</a:t>
            </a:r>
          </a:p>
          <a:p>
            <a:r>
              <a:rPr lang="en-US" sz="1200"/>
              <a:t>5. To edit a scene by adding, deleting </a:t>
            </a:r>
          </a:p>
          <a:p>
            <a:r>
              <a:rPr lang="en-US" sz="1200"/>
              <a:t>and moving objects.</a:t>
            </a:r>
          </a:p>
          <a:p>
            <a:r>
              <a:rPr lang="en-US" sz="1200"/>
              <a:t>6. To make a computer program.</a:t>
            </a:r>
          </a:p>
          <a:p>
            <a:pPr marL="285750" indent="-285750">
              <a:buFont typeface="+mj-lt"/>
              <a:buAutoNum type="arabicPeriod"/>
            </a:pPr>
            <a:endParaRPr lang="en-GB" sz="1200">
              <a:solidFill>
                <a:srgbClr val="002060"/>
              </a:solidFill>
            </a:endParaRP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80FB1221-0AC8-FE9B-2224-520B727F715A}"/>
              </a:ext>
            </a:extLst>
          </p:cNvPr>
          <p:cNvSpPr txBox="1"/>
          <p:nvPr/>
        </p:nvSpPr>
        <p:spPr>
          <a:xfrm>
            <a:off x="3164676" y="4966944"/>
            <a:ext cx="282178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/>
              <a:t>Key Vocabulary: </a:t>
            </a:r>
            <a:r>
              <a:rPr lang="en-US" sz="1200"/>
              <a:t>instructions, properties, object, scene, sound, output, run, scale</a:t>
            </a:r>
            <a:endParaRPr lang="en-US"/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2A62B1BE-D8ED-5CEF-482C-3B68D8772C2D}"/>
              </a:ext>
            </a:extLst>
          </p:cNvPr>
          <p:cNvSpPr txBox="1"/>
          <p:nvPr/>
        </p:nvSpPr>
        <p:spPr>
          <a:xfrm>
            <a:off x="3171012" y="6027811"/>
            <a:ext cx="270986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Impact: Children can use code to make a computer program.</a:t>
            </a:r>
          </a:p>
          <a:p>
            <a:r>
              <a:rPr lang="en-US"/>
              <a:t> </a:t>
            </a:r>
            <a:endParaRPr lang="en-GB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B3DAB90C-5403-465F-ABB0-C4AC9B486BAA}"/>
              </a:ext>
            </a:extLst>
          </p:cNvPr>
          <p:cNvSpPr txBox="1">
            <a:spLocks/>
          </p:cNvSpPr>
          <p:nvPr/>
        </p:nvSpPr>
        <p:spPr>
          <a:xfrm>
            <a:off x="990600" y="76379"/>
            <a:ext cx="4863163" cy="763587"/>
          </a:xfrm>
          <a:prstGeom prst="rect">
            <a:avLst/>
          </a:prstGeom>
        </p:spPr>
        <p:txBody>
          <a:bodyPr lIns="91440" tIns="45720" rIns="91440" bIns="4572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>
                <a:solidFill>
                  <a:srgbClr val="002060"/>
                </a:solidFill>
              </a:rPr>
              <a:t>Title The Enchanted Woodland</a:t>
            </a:r>
            <a:br>
              <a:rPr lang="en-US" sz="2400"/>
            </a:br>
            <a:r>
              <a:rPr lang="en-US" sz="2400">
                <a:solidFill>
                  <a:srgbClr val="002060"/>
                </a:solidFill>
              </a:rPr>
              <a:t>Year 1  Summer 1 2023</a:t>
            </a:r>
            <a:endParaRPr lang="en-GB" sz="2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062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7d1773a-14f5-4791-8e1e-69d28666282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C7B0282ADD54889CFD5165DF95A38" ma:contentTypeVersion="11" ma:contentTypeDescription="Create a new document." ma:contentTypeScope="" ma:versionID="77b6f61b296f1f10c03bc6acdd6a7216">
  <xsd:schema xmlns:xsd="http://www.w3.org/2001/XMLSchema" xmlns:xs="http://www.w3.org/2001/XMLSchema" xmlns:p="http://schemas.microsoft.com/office/2006/metadata/properties" xmlns:ns3="47d1773a-14f5-4791-8e1e-69d286662820" xmlns:ns4="849ba145-86f7-4bff-bd45-2ae18e9843f3" targetNamespace="http://schemas.microsoft.com/office/2006/metadata/properties" ma:root="true" ma:fieldsID="a85794bbc48471091bb5b9deb7c2d8ab" ns3:_="" ns4:_="">
    <xsd:import namespace="47d1773a-14f5-4791-8e1e-69d286662820"/>
    <xsd:import namespace="849ba145-86f7-4bff-bd45-2ae18e9843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773a-14f5-4791-8e1e-69d2866628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ba145-86f7-4bff-bd45-2ae18e9843f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1DBC00-D04D-48BA-82E9-711D6999E9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335A91-B896-47DF-B53B-35E7907C369A}">
  <ds:schemaRefs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849ba145-86f7-4bff-bd45-2ae18e9843f3"/>
    <ds:schemaRef ds:uri="47d1773a-14f5-4791-8e1e-69d28666282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10454EC-DF1A-494C-B66F-3F35AFD76B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d1773a-14f5-4791-8e1e-69d286662820"/>
    <ds:schemaRef ds:uri="849ba145-86f7-4bff-bd45-2ae18e9843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1391</Words>
  <Application>Microsoft Office PowerPoint</Application>
  <PresentationFormat>Widescreen</PresentationFormat>
  <Paragraphs>118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Omnes</vt:lpstr>
      <vt:lpstr>Trebuchet MS</vt:lpstr>
      <vt:lpstr>Wingdings 3</vt:lpstr>
      <vt:lpstr>Facet</vt:lpstr>
      <vt:lpstr>Title The Enchanted Woodland Year 1  Summer 1 2023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region Year 5 Summer 2023</dc:title>
  <dc:creator>Rachel Clift</dc:creator>
  <cp:lastModifiedBy>Elizabeth Measom</cp:lastModifiedBy>
  <cp:revision>93</cp:revision>
  <dcterms:created xsi:type="dcterms:W3CDTF">2023-03-15T08:50:34Z</dcterms:created>
  <dcterms:modified xsi:type="dcterms:W3CDTF">2023-05-15T15:21:00Z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0x010100071C7B0282ADD54889CFD5165DF95A38</vt:lpwstr>
  </property>
  <property fmtid="{D5CDD505-2E9C-101B-9397-08002B2CF9AE}" pid="3" name="MediaServiceImageTags">
    <vt:lpwstr/>
  </property>
</Properties>
</file>