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0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253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388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4484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706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38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794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7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37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94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290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478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674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000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86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95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15043-F2C4-4F80-B36A-66EAABEF7361}" type="datetimeFigureOut">
              <a:rPr lang="en-GB" smtClean="0"/>
              <a:t>16/05/2023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3DC491-DD3D-48CE-82EC-A3EA6886CB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044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FB22B14-9E89-CAF4-4597-8448F9304806}"/>
              </a:ext>
            </a:extLst>
          </p:cNvPr>
          <p:cNvSpPr/>
          <p:nvPr/>
        </p:nvSpPr>
        <p:spPr>
          <a:xfrm>
            <a:off x="907732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B04077A-81E5-93D4-831F-AFBB4C0BE6C7}"/>
              </a:ext>
            </a:extLst>
          </p:cNvPr>
          <p:cNvSpPr/>
          <p:nvPr/>
        </p:nvSpPr>
        <p:spPr>
          <a:xfrm>
            <a:off x="6119812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A2FBA45-515E-402F-936A-AB3707966028}"/>
              </a:ext>
            </a:extLst>
          </p:cNvPr>
          <p:cNvSpPr/>
          <p:nvPr/>
        </p:nvSpPr>
        <p:spPr>
          <a:xfrm>
            <a:off x="3127166" y="850425"/>
            <a:ext cx="2845010" cy="58456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541239AF-0AB4-A98F-0789-6D67DEA17675}"/>
              </a:ext>
            </a:extLst>
          </p:cNvPr>
          <p:cNvSpPr/>
          <p:nvPr/>
        </p:nvSpPr>
        <p:spPr>
          <a:xfrm>
            <a:off x="120855" y="1012818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B56881-1C9B-D7E3-B749-036341B7D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1" y="76379"/>
            <a:ext cx="3143250" cy="763587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rgbClr val="002060"/>
                </a:solidFill>
              </a:rPr>
              <a:t>Title   Pharaohs</a:t>
            </a:r>
            <a:br>
              <a:rPr lang="en-US" sz="2400" dirty="0">
                <a:solidFill>
                  <a:srgbClr val="002060"/>
                </a:solidFill>
              </a:rPr>
            </a:br>
            <a:r>
              <a:rPr lang="en-US" sz="2400" dirty="0">
                <a:solidFill>
                  <a:srgbClr val="002060"/>
                </a:solidFill>
              </a:rPr>
              <a:t>Year   Summer 2023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0902A2B-663B-FBE1-42EF-5E6A5C6BE301}"/>
              </a:ext>
            </a:extLst>
          </p:cNvPr>
          <p:cNvSpPr/>
          <p:nvPr/>
        </p:nvSpPr>
        <p:spPr>
          <a:xfrm>
            <a:off x="6120982" y="675542"/>
            <a:ext cx="2832519" cy="13072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Art &amp; Design</a:t>
            </a:r>
          </a:p>
          <a:p>
            <a:r>
              <a:rPr lang="en-US" dirty="0">
                <a:solidFill>
                  <a:schemeClr val="tx1"/>
                </a:solidFill>
              </a:rPr>
              <a:t>Intent:</a:t>
            </a:r>
            <a:r>
              <a:rPr lang="en-US" sz="1200" dirty="0">
                <a:solidFill>
                  <a:schemeClr val="tx1"/>
                </a:solidFill>
              </a:rPr>
              <a:t> To create their own sculpture using clay considering different techniques.</a:t>
            </a:r>
            <a:r>
              <a:rPr lang="en-US" dirty="0">
                <a:solidFill>
                  <a:schemeClr val="tx1"/>
                </a:solidFill>
              </a:rPr>
              <a:t>  </a:t>
            </a:r>
          </a:p>
          <a:p>
            <a:pPr algn="ctr"/>
            <a:endParaRPr lang="en-GB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8FB1B23-C537-CD77-C033-D07F4D3F61A1}"/>
              </a:ext>
            </a:extLst>
          </p:cNvPr>
          <p:cNvSpPr/>
          <p:nvPr/>
        </p:nvSpPr>
        <p:spPr>
          <a:xfrm>
            <a:off x="9113628" y="850427"/>
            <a:ext cx="2857501" cy="11323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understand how Sikhs show their commitment to God.  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715EF75-2431-32B8-B839-A4A42DFCF873}"/>
              </a:ext>
            </a:extLst>
          </p:cNvPr>
          <p:cNvSpPr/>
          <p:nvPr/>
        </p:nvSpPr>
        <p:spPr>
          <a:xfrm>
            <a:off x="122029" y="850426"/>
            <a:ext cx="2832519" cy="113860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Science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identify different forces including gravity, friction, air resistance and water resistance. 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11CA3874-A35C-4089-6409-773FAC2C3F6B}"/>
              </a:ext>
            </a:extLst>
          </p:cNvPr>
          <p:cNvSpPr/>
          <p:nvPr/>
        </p:nvSpPr>
        <p:spPr>
          <a:xfrm>
            <a:off x="3126581" y="842929"/>
            <a:ext cx="2857501" cy="113235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History/Geography  </a:t>
            </a:r>
          </a:p>
          <a:p>
            <a:r>
              <a:rPr lang="en-US" sz="1300" b="1" dirty="0">
                <a:solidFill>
                  <a:schemeClr val="tx1"/>
                </a:solidFill>
              </a:rPr>
              <a:t>Intent: To learn about the Ancient Egyptian civilization.  </a:t>
            </a:r>
          </a:p>
          <a:p>
            <a:endParaRPr lang="en-US" sz="1300" b="1" dirty="0">
              <a:solidFill>
                <a:schemeClr val="tx1"/>
              </a:solidFill>
            </a:endParaRPr>
          </a:p>
          <a:p>
            <a:endParaRPr lang="en-GB" sz="1300" b="1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DE898C-A818-AAFA-8950-6B61A9EC8A0E}"/>
              </a:ext>
            </a:extLst>
          </p:cNvPr>
          <p:cNvSpPr txBox="1"/>
          <p:nvPr/>
        </p:nvSpPr>
        <p:spPr>
          <a:xfrm>
            <a:off x="133350" y="2077241"/>
            <a:ext cx="283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D8E53C3-E3E3-CCC3-4606-EB909B39BFDD}"/>
              </a:ext>
            </a:extLst>
          </p:cNvPr>
          <p:cNvSpPr txBox="1"/>
          <p:nvPr/>
        </p:nvSpPr>
        <p:spPr>
          <a:xfrm>
            <a:off x="3145628" y="1982782"/>
            <a:ext cx="28336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To consider the features of human and physical geography on a local walk. </a:t>
            </a:r>
          </a:p>
          <a:p>
            <a:pPr marL="228600" indent="-228600">
              <a:buAutoNum type="arabicPeriod"/>
            </a:pPr>
            <a:r>
              <a:rPr lang="en-US" sz="1200" dirty="0"/>
              <a:t>What can we quickly find out to add to what we already know about Ancient Egypt?</a:t>
            </a:r>
          </a:p>
          <a:p>
            <a:pPr marL="228600" indent="-228600">
              <a:buAutoNum type="arabicPeriod"/>
            </a:pPr>
            <a:r>
              <a:rPr lang="en-US" sz="1200" dirty="0"/>
              <a:t>Why did people settle on the River Nile? </a:t>
            </a:r>
          </a:p>
          <a:p>
            <a:pPr marL="228600" indent="-228600">
              <a:buAutoNum type="arabicPeriod"/>
            </a:pPr>
            <a:r>
              <a:rPr lang="en-US" sz="1200" dirty="0"/>
              <a:t>How can we discover what Ancient Egypt was like 5,000 years ago?</a:t>
            </a:r>
          </a:p>
          <a:p>
            <a:pPr marL="228600" indent="-228600">
              <a:buAutoNum type="arabicPeriod"/>
            </a:pPr>
            <a:r>
              <a:rPr lang="en-US" sz="1200" dirty="0"/>
              <a:t>What is the landscape in Cairo like and how has this changed over time?  </a:t>
            </a:r>
          </a:p>
          <a:p>
            <a:pPr marL="285750" indent="-285750">
              <a:buFont typeface="+mj-lt"/>
              <a:buAutoNum type="arabicPeriod"/>
            </a:pPr>
            <a:endParaRPr lang="en-GB" sz="1200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72142F2-1F49-D5F4-57CA-37BD0BF4EC0A}"/>
              </a:ext>
            </a:extLst>
          </p:cNvPr>
          <p:cNvSpPr/>
          <p:nvPr/>
        </p:nvSpPr>
        <p:spPr>
          <a:xfrm>
            <a:off x="3126581" y="5774927"/>
            <a:ext cx="2833688" cy="7808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4294108-C20F-59EA-6B04-4BBAEB507A6D}"/>
              </a:ext>
            </a:extLst>
          </p:cNvPr>
          <p:cNvSpPr txBox="1"/>
          <p:nvPr/>
        </p:nvSpPr>
        <p:spPr>
          <a:xfrm>
            <a:off x="3131342" y="5734949"/>
            <a:ext cx="27098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Children can explain details about the Ancient Egyptian civilization.  </a:t>
            </a:r>
            <a:endParaRPr lang="en-US" sz="1200" b="1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83699B57-6F05-2A12-80F3-B8C458344956}"/>
              </a:ext>
            </a:extLst>
          </p:cNvPr>
          <p:cNvSpPr/>
          <p:nvPr/>
        </p:nvSpPr>
        <p:spPr>
          <a:xfrm>
            <a:off x="109536" y="5767164"/>
            <a:ext cx="2833688" cy="78080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FD13AC-0A3A-99C9-BAFC-F340ED329BDD}"/>
              </a:ext>
            </a:extLst>
          </p:cNvPr>
          <p:cNvSpPr/>
          <p:nvPr/>
        </p:nvSpPr>
        <p:spPr>
          <a:xfrm>
            <a:off x="6119813" y="5774927"/>
            <a:ext cx="2833688" cy="7730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19AEF20-E909-3964-6D52-C024BBF4EF16}"/>
              </a:ext>
            </a:extLst>
          </p:cNvPr>
          <p:cNvSpPr/>
          <p:nvPr/>
        </p:nvSpPr>
        <p:spPr>
          <a:xfrm>
            <a:off x="9113043" y="5774927"/>
            <a:ext cx="2833688" cy="80038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B03E87-B720-9546-6C12-E97E26BC5209}"/>
              </a:ext>
            </a:extLst>
          </p:cNvPr>
          <p:cNvSpPr txBox="1"/>
          <p:nvPr/>
        </p:nvSpPr>
        <p:spPr>
          <a:xfrm>
            <a:off x="183356" y="5693329"/>
            <a:ext cx="270986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Children can explain the different forces they experience and when these can be useful. </a:t>
            </a:r>
            <a:endParaRPr lang="en-US" sz="1200" b="1" dirty="0"/>
          </a:p>
          <a:p>
            <a:endParaRPr lang="en-GB" sz="12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3B13706-BEBC-53C1-A2AD-A686B9D5364A}"/>
              </a:ext>
            </a:extLst>
          </p:cNvPr>
          <p:cNvSpPr txBox="1"/>
          <p:nvPr/>
        </p:nvSpPr>
        <p:spPr>
          <a:xfrm>
            <a:off x="3173411" y="4952300"/>
            <a:ext cx="282178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</a:t>
            </a:r>
            <a:r>
              <a:rPr lang="en-GB" sz="1100" b="1" dirty="0"/>
              <a:t> physical, human geography, civilisation, River Nile, settle, research, Cairo, archaeologists, discover, enquire</a:t>
            </a:r>
          </a:p>
          <a:p>
            <a:endParaRPr lang="en-US" sz="11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36BA55-7C6C-3326-8E1F-A40208DB5F27}"/>
              </a:ext>
            </a:extLst>
          </p:cNvPr>
          <p:cNvSpPr txBox="1"/>
          <p:nvPr/>
        </p:nvSpPr>
        <p:spPr>
          <a:xfrm>
            <a:off x="6126952" y="2077241"/>
            <a:ext cx="2833688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GB" sz="1200" dirty="0">
                <a:latin typeface="Calibri Light"/>
                <a:cs typeface="Calibri Light"/>
              </a:rPr>
              <a:t>To investigate and develop artwork using the characteristics of Ancient Egyptian patterns. </a:t>
            </a:r>
          </a:p>
          <a:p>
            <a:pPr marL="228600" indent="-228600">
              <a:buAutoNum type="arabicPeriod"/>
            </a:pPr>
            <a:r>
              <a:rPr lang="en-GB" sz="1200" dirty="0">
                <a:latin typeface="Calibri Light"/>
                <a:cs typeface="Calibri Light"/>
              </a:rPr>
              <a:t>To develop previous sketches into a design for their canopic jar. </a:t>
            </a:r>
          </a:p>
          <a:p>
            <a:pPr marL="228600" indent="-228600">
              <a:buAutoNum type="arabicPeriod"/>
            </a:pPr>
            <a:r>
              <a:rPr lang="en-GB" sz="1200" dirty="0">
                <a:latin typeface="Calibri Light"/>
                <a:cs typeface="Calibri Light"/>
              </a:rPr>
              <a:t>To create a relief form sculpture using a range of tools, techniques and materials.</a:t>
            </a:r>
          </a:p>
          <a:p>
            <a:pPr marL="228600" indent="-228600">
              <a:buAutoNum type="arabicPeriod"/>
            </a:pPr>
            <a:r>
              <a:rPr lang="en-GB" sz="1200" dirty="0">
                <a:latin typeface="Calibri Light"/>
                <a:cs typeface="Calibri Light"/>
              </a:rPr>
              <a:t>To produce creative work on the Egyptian theme, developing ideas through preliminary sketches and models. </a:t>
            </a:r>
          </a:p>
          <a:p>
            <a:pPr marL="228600" indent="-228600">
              <a:buAutoNum type="arabicPeriod"/>
            </a:pPr>
            <a:r>
              <a:rPr lang="en-GB" sz="1200" dirty="0">
                <a:latin typeface="Calibri Light"/>
                <a:cs typeface="Calibri Light"/>
              </a:rPr>
              <a:t>To review and revisit ideas and sketches to improve and develop ideas.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7D84C-25B0-08C5-7EC4-4D904CD391F1}"/>
              </a:ext>
            </a:extLst>
          </p:cNvPr>
          <p:cNvSpPr txBox="1"/>
          <p:nvPr/>
        </p:nvSpPr>
        <p:spPr>
          <a:xfrm>
            <a:off x="9124950" y="1964689"/>
            <a:ext cx="283368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r>
              <a:rPr lang="en-GB" sz="1200" dirty="0">
                <a:latin typeface="Calibri Light"/>
                <a:cs typeface="Calibri Light"/>
              </a:rPr>
              <a:t>1.To explain how commitment to religion can influence our decisions. Why do Sikhs wear a turban? </a:t>
            </a:r>
          </a:p>
          <a:p>
            <a:r>
              <a:rPr lang="en-GB" sz="1200" dirty="0">
                <a:latin typeface="Calibri Light"/>
                <a:cs typeface="Calibri Light"/>
              </a:rPr>
              <a:t>2. To understand the importance of the 5K's and how this shows commitment to God. </a:t>
            </a:r>
          </a:p>
          <a:p>
            <a:r>
              <a:rPr lang="en-GB" sz="1200" dirty="0">
                <a:latin typeface="Calibri Light"/>
                <a:cs typeface="Calibri Light"/>
              </a:rPr>
              <a:t>3. To understand the importance of the Guru Granth Sahib and the Gurdwara. </a:t>
            </a:r>
          </a:p>
          <a:p>
            <a:r>
              <a:rPr lang="en-GB" sz="1200" dirty="0">
                <a:solidFill>
                  <a:srgbClr val="000000"/>
                </a:solidFill>
                <a:latin typeface="Calibri Light"/>
                <a:cs typeface="Calibri Light"/>
              </a:rPr>
              <a:t>4. Learn about how Sikhs show commitment to God by helping others and treating everyone equally. </a:t>
            </a:r>
          </a:p>
          <a:p>
            <a:r>
              <a:rPr lang="en-GB" sz="1200" dirty="0">
                <a:solidFill>
                  <a:srgbClr val="000000"/>
                </a:solidFill>
                <a:latin typeface="Calibri Light"/>
                <a:cs typeface="Calibri Light"/>
              </a:rPr>
              <a:t>5. Identify ways we have learnt about the way Sikhs show commitment. </a:t>
            </a:r>
          </a:p>
          <a:p>
            <a:r>
              <a:rPr lang="en-GB" sz="1200" dirty="0">
                <a:solidFill>
                  <a:srgbClr val="000000"/>
                </a:solidFill>
                <a:latin typeface="Calibri Light"/>
                <a:cs typeface="Calibri Light"/>
              </a:rPr>
              <a:t>6. Discuss how easy it is to stay committed to something. </a:t>
            </a: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5EB50-55BD-89D4-A7E7-2C70A98ED092}"/>
              </a:ext>
            </a:extLst>
          </p:cNvPr>
          <p:cNvSpPr txBox="1"/>
          <p:nvPr/>
        </p:nvSpPr>
        <p:spPr>
          <a:xfrm>
            <a:off x="165976" y="2024584"/>
            <a:ext cx="2833688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Font typeface="+mj-lt"/>
              <a:buAutoNum type="arabicPeriod"/>
            </a:pPr>
            <a:r>
              <a:rPr lang="en-GB" sz="1200" dirty="0">
                <a:latin typeface="+mj-lt"/>
                <a:ea typeface="Calibri" panose="020F0502020204030204" pitchFamily="34" charset="0"/>
              </a:rPr>
              <a:t>To name different forces and investigate the impact of gravity. </a:t>
            </a:r>
            <a:endParaRPr lang="en-GB" sz="1200" dirty="0">
              <a:effectLst/>
              <a:latin typeface="+mj-lt"/>
              <a:ea typeface="Calibri" panose="020F0502020204030204" pitchFamily="34" charset="0"/>
            </a:endParaRP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To identify the effects of friction and where it is useful. </a:t>
            </a: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To identify the effects of air resistance and when it can be useful. </a:t>
            </a: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To identify the effects of water resistance and where it is useful.</a:t>
            </a: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To recognise that levers are machines </a:t>
            </a:r>
          </a:p>
          <a:p>
            <a:pPr marL="228600" indent="-228600"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Trebuchet MS"/>
                <a:ea typeface="Calibri" panose="020F0502020204030204" pitchFamily="34" charset="0"/>
              </a:rPr>
              <a:t>To recognise that pulleys and gears are machines.  </a:t>
            </a:r>
          </a:p>
          <a:p>
            <a:pPr marL="228600" indent="-228600">
              <a:buAutoNum type="arabicPeriod"/>
            </a:pPr>
            <a:endParaRPr lang="en-GB" sz="1200" dirty="0">
              <a:solidFill>
                <a:srgbClr val="000000"/>
              </a:solidFill>
              <a:latin typeface="Trebuchet MS"/>
              <a:ea typeface="Calibri" panose="020F0502020204030204" pitchFamily="34" charset="0"/>
            </a:endParaRPr>
          </a:p>
          <a:p>
            <a:pPr algn="l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                               </a:t>
            </a:r>
            <a:endParaRPr lang="en-GB" sz="1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algn="l"/>
            <a:endParaRPr lang="en-GB" sz="1200" b="1" i="0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436B68-2148-E526-190F-8A376B84BCB6}"/>
              </a:ext>
            </a:extLst>
          </p:cNvPr>
          <p:cNvSpPr txBox="1"/>
          <p:nvPr/>
        </p:nvSpPr>
        <p:spPr>
          <a:xfrm>
            <a:off x="6193630" y="5744860"/>
            <a:ext cx="2709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</a:t>
            </a:r>
            <a:endParaRPr lang="en-US" sz="1300" b="1" dirty="0"/>
          </a:p>
          <a:p>
            <a:endParaRPr lang="en-GB" sz="13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CB082B-8DC9-614F-F2EE-44E19C894AA3}"/>
              </a:ext>
            </a:extLst>
          </p:cNvPr>
          <p:cNvSpPr txBox="1"/>
          <p:nvPr/>
        </p:nvSpPr>
        <p:spPr>
          <a:xfrm>
            <a:off x="9174955" y="5744860"/>
            <a:ext cx="2709863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Impact: </a:t>
            </a:r>
            <a:r>
              <a:rPr lang="en-US" sz="1200" b="1" dirty="0">
                <a:ea typeface="+mn-lt"/>
                <a:cs typeface="+mn-lt"/>
              </a:rPr>
              <a:t>Children can understand how Sikhs show their commitment to God and to evaluate if there is a best way. </a:t>
            </a:r>
            <a:endParaRPr lang="en-US" sz="1200" b="1" dirty="0"/>
          </a:p>
          <a:p>
            <a:endParaRPr lang="en-US" sz="1400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609BF33-B29B-6B9C-3D9F-0D7BAA60FFBF}"/>
              </a:ext>
            </a:extLst>
          </p:cNvPr>
          <p:cNvSpPr txBox="1"/>
          <p:nvPr/>
        </p:nvSpPr>
        <p:spPr>
          <a:xfrm>
            <a:off x="9169000" y="4966944"/>
            <a:ext cx="282178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</a:t>
            </a:r>
          </a:p>
          <a:p>
            <a:r>
              <a:rPr lang="en-US" sz="1200" dirty="0">
                <a:ea typeface="+mn-lt"/>
                <a:cs typeface="+mn-lt"/>
              </a:rPr>
              <a:t>Langar, Guru, Amrit, Five Ks. Guru Granth Sahib, Commitment  </a:t>
            </a:r>
            <a:endParaRPr lang="en-US" sz="12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1CA0058-DFC0-91E5-4E4D-6261EABBE855}"/>
              </a:ext>
            </a:extLst>
          </p:cNvPr>
          <p:cNvSpPr txBox="1"/>
          <p:nvPr/>
        </p:nvSpPr>
        <p:spPr>
          <a:xfrm>
            <a:off x="218884" y="4782278"/>
            <a:ext cx="2821782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</a:t>
            </a:r>
            <a:r>
              <a:rPr lang="en-US" sz="1200" b="1" dirty="0">
                <a:solidFill>
                  <a:srgbClr val="000000"/>
                </a:solidFill>
                <a:ea typeface="+mn-lt"/>
                <a:cs typeface="+mn-lt"/>
              </a:rPr>
              <a:t> force, gravity, air resistance, water resistance, friction, balanced forces, weight, mass, measure, newtons</a:t>
            </a:r>
            <a:endParaRPr lang="en-US" sz="2100" b="1" dirty="0">
              <a:solidFill>
                <a:srgbClr val="FFFFFF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D305DFB-A6FB-89E4-AD43-CDF325D8D339}"/>
              </a:ext>
            </a:extLst>
          </p:cNvPr>
          <p:cNvSpPr txBox="1"/>
          <p:nvPr/>
        </p:nvSpPr>
        <p:spPr>
          <a:xfrm>
            <a:off x="6154945" y="5145374"/>
            <a:ext cx="2821782" cy="14773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Key Vocabulary: sculpture, relief form, tools, techniques, clay, sculpt, </a:t>
            </a:r>
          </a:p>
          <a:p>
            <a:endParaRPr lang="en-US" dirty="0"/>
          </a:p>
          <a:p>
            <a:r>
              <a:rPr lang="en-US" sz="1200" b="1" dirty="0"/>
              <a:t>Children will have created a canopic jar using clay and decorate with Egyptian patterns</a:t>
            </a:r>
            <a:r>
              <a:rPr lang="en-US" sz="1200" dirty="0"/>
              <a:t>. 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DEF0CCC-7FC1-4D3F-8DD6-D977E060A0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766" y="97478"/>
            <a:ext cx="896605" cy="85089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5957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E07E2C5-0A33-CBCB-1B2A-2EBCB8C80EA5}"/>
              </a:ext>
            </a:extLst>
          </p:cNvPr>
          <p:cNvSpPr/>
          <p:nvPr/>
        </p:nvSpPr>
        <p:spPr>
          <a:xfrm>
            <a:off x="9179811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DEB88B2-0D92-0BA0-30B0-236E80FE617C}"/>
              </a:ext>
            </a:extLst>
          </p:cNvPr>
          <p:cNvSpPr/>
          <p:nvPr/>
        </p:nvSpPr>
        <p:spPr>
          <a:xfrm>
            <a:off x="6179054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GB"/>
          </a:p>
          <a:p>
            <a:pPr algn="ctr"/>
            <a:endParaRPr lang="en-GB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B6AE60-DACD-A9BE-BDDB-7BFC168F5275}"/>
              </a:ext>
            </a:extLst>
          </p:cNvPr>
          <p:cNvSpPr/>
          <p:nvPr/>
        </p:nvSpPr>
        <p:spPr>
          <a:xfrm>
            <a:off x="3178300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pressure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F8013025-D690-4F93-CD21-A51541CE872A}"/>
              </a:ext>
            </a:extLst>
          </p:cNvPr>
          <p:cNvSpPr/>
          <p:nvPr/>
        </p:nvSpPr>
        <p:spPr>
          <a:xfrm>
            <a:off x="177546" y="1044826"/>
            <a:ext cx="2857501" cy="568325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7FCD7C-64BD-465D-D7F0-D2F9D9B92F3C}"/>
              </a:ext>
            </a:extLst>
          </p:cNvPr>
          <p:cNvSpPr txBox="1">
            <a:spLocks/>
          </p:cNvSpPr>
          <p:nvPr/>
        </p:nvSpPr>
        <p:spPr>
          <a:xfrm>
            <a:off x="243078" y="93663"/>
            <a:ext cx="6329171" cy="763587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>
                <a:ea typeface="+mj-lt"/>
                <a:cs typeface="+mj-lt"/>
              </a:rPr>
              <a:t>Title Pharaohs </a:t>
            </a:r>
            <a:endParaRPr lang="en-US" dirty="0"/>
          </a:p>
          <a:p>
            <a:r>
              <a:rPr lang="en-US" sz="2400" dirty="0"/>
              <a:t>Year  Summer 2023</a:t>
            </a:r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D45B95C-D1D8-28B3-862D-EADE6C4B776E}"/>
              </a:ext>
            </a:extLst>
          </p:cNvPr>
          <p:cNvSpPr/>
          <p:nvPr/>
        </p:nvSpPr>
        <p:spPr>
          <a:xfrm>
            <a:off x="175214" y="770007"/>
            <a:ext cx="2859833" cy="125506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PSHE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Intent: </a:t>
            </a:r>
            <a:r>
              <a:rPr lang="en-US" sz="1200" dirty="0">
                <a:solidFill>
                  <a:schemeClr val="tx1"/>
                </a:solidFill>
                <a:ea typeface="+mn-lt"/>
                <a:cs typeface="+mn-lt"/>
              </a:rPr>
              <a:t>Children learn about the importance of self-esteem and ways this can be boosted. They consider their mental health and how they stay safe online. </a:t>
            </a:r>
            <a:endParaRPr lang="en-US" sz="1400" dirty="0">
              <a:solidFill>
                <a:schemeClr val="tx1"/>
              </a:solidFill>
              <a:ea typeface="+mn-lt"/>
              <a:cs typeface="+mn-lt"/>
            </a:endParaRPr>
          </a:p>
          <a:p>
            <a:pPr algn="ctr"/>
            <a:endParaRPr lang="en-GB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04001BC-95A2-3EEF-B202-F27130E78E17}"/>
              </a:ext>
            </a:extLst>
          </p:cNvPr>
          <p:cNvSpPr/>
          <p:nvPr/>
        </p:nvSpPr>
        <p:spPr>
          <a:xfrm>
            <a:off x="3178299" y="1044827"/>
            <a:ext cx="2857501" cy="87668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Computing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create their own computer game  </a:t>
            </a:r>
          </a:p>
          <a:p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9CE481D-B2C1-B8F8-BFC5-4E773BA4BB88}"/>
              </a:ext>
            </a:extLst>
          </p:cNvPr>
          <p:cNvSpPr/>
          <p:nvPr/>
        </p:nvSpPr>
        <p:spPr>
          <a:xfrm>
            <a:off x="6190261" y="1044826"/>
            <a:ext cx="2835091" cy="83549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PE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To learn to swim competently to 25m. </a:t>
            </a:r>
            <a:endParaRPr lang="en-GB" sz="1400" dirty="0">
              <a:solidFill>
                <a:schemeClr val="tx1"/>
              </a:solidFill>
            </a:endParaRPr>
          </a:p>
          <a:p>
            <a:pPr algn="ctr"/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93D06FF1-CFD6-26A0-2F02-BB289A43D776}"/>
              </a:ext>
            </a:extLst>
          </p:cNvPr>
          <p:cNvSpPr/>
          <p:nvPr/>
        </p:nvSpPr>
        <p:spPr>
          <a:xfrm>
            <a:off x="9142370" y="1044826"/>
            <a:ext cx="2857501" cy="9699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Music</a:t>
            </a:r>
          </a:p>
          <a:p>
            <a:r>
              <a:rPr lang="en-US" sz="1400" dirty="0">
                <a:solidFill>
                  <a:schemeClr val="tx1"/>
                </a:solidFill>
              </a:rPr>
              <a:t>Intent: </a:t>
            </a:r>
          </a:p>
          <a:p>
            <a:r>
              <a:rPr lang="en-GB" sz="1200" dirty="0">
                <a:solidFill>
                  <a:schemeClr val="tx1"/>
                </a:solidFill>
              </a:rPr>
              <a:t>To know five songs from memory, who sang or wrote them, when they were written and, why? </a:t>
            </a:r>
          </a:p>
          <a:p>
            <a:pPr algn="ctr"/>
            <a:endParaRPr lang="en-GB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32E4A5FC-C68C-1B29-3C42-07B0929DC351}"/>
              </a:ext>
            </a:extLst>
          </p:cNvPr>
          <p:cNvSpPr/>
          <p:nvPr/>
        </p:nvSpPr>
        <p:spPr>
          <a:xfrm>
            <a:off x="175214" y="5876449"/>
            <a:ext cx="2833688" cy="66849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94358DE-6750-AE2F-FA2C-1C10902ECF5B}"/>
              </a:ext>
            </a:extLst>
          </p:cNvPr>
          <p:cNvSpPr/>
          <p:nvPr/>
        </p:nvSpPr>
        <p:spPr>
          <a:xfrm>
            <a:off x="3202108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321EC00-9165-388F-2BF2-EDC03ABADDF8}"/>
              </a:ext>
            </a:extLst>
          </p:cNvPr>
          <p:cNvSpPr/>
          <p:nvPr/>
        </p:nvSpPr>
        <p:spPr>
          <a:xfrm>
            <a:off x="9179807" y="5813174"/>
            <a:ext cx="2833688" cy="69220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B492C45-0A2C-F1CE-5F0B-0EE191696FB9}"/>
              </a:ext>
            </a:extLst>
          </p:cNvPr>
          <p:cNvSpPr/>
          <p:nvPr/>
        </p:nvSpPr>
        <p:spPr>
          <a:xfrm>
            <a:off x="6179052" y="5813174"/>
            <a:ext cx="2833688" cy="68268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0FABEA-3DC1-FC89-A5DD-8497A2A71670}"/>
              </a:ext>
            </a:extLst>
          </p:cNvPr>
          <p:cNvSpPr txBox="1"/>
          <p:nvPr/>
        </p:nvSpPr>
        <p:spPr>
          <a:xfrm>
            <a:off x="167963" y="6074599"/>
            <a:ext cx="2709863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/>
              <a:t>Impact: </a:t>
            </a:r>
            <a:r>
              <a:rPr lang="en-US" sz="1400">
                <a:ea typeface="+mn-lt"/>
                <a:cs typeface="+mn-lt"/>
              </a:rPr>
              <a:t>Children can </a:t>
            </a:r>
            <a:r>
              <a:rPr lang="en-US" sz="1400" err="1">
                <a:ea typeface="+mn-lt"/>
                <a:cs typeface="+mn-lt"/>
              </a:rPr>
              <a:t>recognise</a:t>
            </a:r>
            <a:r>
              <a:rPr lang="en-US" sz="1400">
                <a:ea typeface="+mn-lt"/>
                <a:cs typeface="+mn-lt"/>
              </a:rPr>
              <a:t> their positive attributes and know how to stay safe online. </a:t>
            </a:r>
            <a:endParaRPr lang="en-US" sz="1200" b="1">
              <a:ea typeface="+mn-lt"/>
              <a:cs typeface="+mn-lt"/>
            </a:endParaRPr>
          </a:p>
          <a:p>
            <a:endParaRPr lang="en-US" sz="1200" b="1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DE2BEA-4148-984F-0EC7-5D19A4730FEC}"/>
              </a:ext>
            </a:extLst>
          </p:cNvPr>
          <p:cNvSpPr txBox="1"/>
          <p:nvPr/>
        </p:nvSpPr>
        <p:spPr>
          <a:xfrm>
            <a:off x="3178291" y="5813174"/>
            <a:ext cx="2709863" cy="123110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Impact: To design their own computer game and review their work. </a:t>
            </a:r>
          </a:p>
          <a:p>
            <a:endParaRPr lang="en-US" sz="1400" dirty="0"/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505291-BFD6-592C-F6E9-4F66154E0F61}"/>
              </a:ext>
            </a:extLst>
          </p:cNvPr>
          <p:cNvSpPr txBox="1"/>
          <p:nvPr/>
        </p:nvSpPr>
        <p:spPr>
          <a:xfrm>
            <a:off x="9179807" y="5764420"/>
            <a:ext cx="27098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</a:t>
            </a:r>
            <a:endParaRPr lang="en-US" sz="1200" b="1" dirty="0"/>
          </a:p>
          <a:p>
            <a:endParaRPr lang="en-GB" sz="12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163429-BB78-B222-801F-C00E27D197C2}"/>
              </a:ext>
            </a:extLst>
          </p:cNvPr>
          <p:cNvSpPr txBox="1"/>
          <p:nvPr/>
        </p:nvSpPr>
        <p:spPr>
          <a:xfrm>
            <a:off x="6202858" y="5813173"/>
            <a:ext cx="27098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Impact: Children have improved confidence in the water and the ability to swim. </a:t>
            </a:r>
          </a:p>
          <a:p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1F5CA0-8596-BAE4-8194-B841EBC359CA}"/>
              </a:ext>
            </a:extLst>
          </p:cNvPr>
          <p:cNvSpPr txBox="1"/>
          <p:nvPr/>
        </p:nvSpPr>
        <p:spPr>
          <a:xfrm>
            <a:off x="3208061" y="5059776"/>
            <a:ext cx="28217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Key Vocabulary: game, quest, design, evaluate, </a:t>
            </a:r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1E701F-9013-D6F6-2667-4B3694EC799F}"/>
              </a:ext>
            </a:extLst>
          </p:cNvPr>
          <p:cNvSpPr txBox="1"/>
          <p:nvPr/>
        </p:nvSpPr>
        <p:spPr>
          <a:xfrm>
            <a:off x="109258" y="5495751"/>
            <a:ext cx="2821782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b="1" dirty="0"/>
              <a:t>Key Vocabulary: self-esteem, positive, attributes, safe, online, trustworthy, social media </a:t>
            </a:r>
          </a:p>
          <a:p>
            <a:endParaRPr lang="en-US" sz="11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D701956-80E5-90A6-7292-3F07C1F39F38}"/>
              </a:ext>
            </a:extLst>
          </p:cNvPr>
          <p:cNvSpPr txBox="1"/>
          <p:nvPr/>
        </p:nvSpPr>
        <p:spPr>
          <a:xfrm>
            <a:off x="9197670" y="4966943"/>
            <a:ext cx="28217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Key Vocabulary: </a:t>
            </a:r>
          </a:p>
          <a:p>
            <a:r>
              <a:rPr lang="en-US" sz="1100" b="1" dirty="0"/>
              <a:t>. </a:t>
            </a:r>
            <a:endParaRPr lang="en-US" sz="11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B0FA800-EF3A-0E6F-59AF-7A47379C2147}"/>
              </a:ext>
            </a:extLst>
          </p:cNvPr>
          <p:cNvSpPr txBox="1"/>
          <p:nvPr/>
        </p:nvSpPr>
        <p:spPr>
          <a:xfrm>
            <a:off x="6214774" y="4971857"/>
            <a:ext cx="28217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Key Vocabulary: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7B4CCB-053A-6B2A-F621-EBEBA2AE8BA0}"/>
              </a:ext>
            </a:extLst>
          </p:cNvPr>
          <p:cNvSpPr txBox="1"/>
          <p:nvPr/>
        </p:nvSpPr>
        <p:spPr>
          <a:xfrm>
            <a:off x="242096" y="1997364"/>
            <a:ext cx="2833688" cy="37702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  <a:endParaRPr lang="en-US" sz="1200" b="1"/>
          </a:p>
          <a:p>
            <a:r>
              <a:rPr lang="en-US" sz="1200" dirty="0">
                <a:ea typeface="+mn-lt"/>
                <a:cs typeface="+mn-lt"/>
              </a:rPr>
              <a:t>1. I have an accurate picture of who I am as a person in terms of my characteristics and personal qualities 2. I understand that belonging to an online community can have positive and negative consequences</a:t>
            </a:r>
            <a:endParaRPr lang="en-US" sz="1200">
              <a:ea typeface="+mn-lt"/>
              <a:cs typeface="+mn-lt"/>
            </a:endParaRPr>
          </a:p>
          <a:p>
            <a:r>
              <a:rPr lang="en-US" sz="1200" dirty="0">
                <a:ea typeface="+mn-lt"/>
                <a:cs typeface="+mn-lt"/>
              </a:rPr>
              <a:t>3. I understand there are rights and responsibilities in an online community or social network </a:t>
            </a:r>
            <a:endParaRPr lang="en-US" sz="1200">
              <a:ea typeface="+mn-lt"/>
              <a:cs typeface="+mn-lt"/>
            </a:endParaRPr>
          </a:p>
          <a:p>
            <a:r>
              <a:rPr lang="en-US" sz="1200" dirty="0">
                <a:ea typeface="+mn-lt"/>
                <a:cs typeface="+mn-lt"/>
              </a:rPr>
              <a:t>4. I know there are rights and responsibilities when playing a game online</a:t>
            </a:r>
            <a:endParaRPr lang="en-US" sz="1200">
              <a:ea typeface="+mn-lt"/>
              <a:cs typeface="+mn-lt"/>
            </a:endParaRPr>
          </a:p>
          <a:p>
            <a:r>
              <a:rPr lang="en-US" sz="1200" dirty="0">
                <a:ea typeface="+mn-lt"/>
                <a:cs typeface="+mn-lt"/>
              </a:rPr>
              <a:t>5. I can </a:t>
            </a:r>
            <a:r>
              <a:rPr lang="en-US" sz="1200" dirty="0" err="1">
                <a:ea typeface="+mn-lt"/>
                <a:cs typeface="+mn-lt"/>
              </a:rPr>
              <a:t>recognise</a:t>
            </a:r>
            <a:r>
              <a:rPr lang="en-US" sz="1200" dirty="0">
                <a:ea typeface="+mn-lt"/>
                <a:cs typeface="+mn-lt"/>
              </a:rPr>
              <a:t> when I am spending too much time using devices (screen time)</a:t>
            </a:r>
            <a:endParaRPr lang="en-US" sz="1200">
              <a:ea typeface="+mn-lt"/>
              <a:cs typeface="+mn-lt"/>
            </a:endParaRPr>
          </a:p>
          <a:p>
            <a:r>
              <a:rPr lang="en-US" sz="1200" dirty="0">
                <a:ea typeface="+mn-lt"/>
                <a:cs typeface="+mn-lt"/>
              </a:rPr>
              <a:t> 6. I can explain how to stay safe when using technology to communicate with my friends</a:t>
            </a:r>
            <a:endParaRPr lang="en-US"/>
          </a:p>
          <a:p>
            <a:pPr marL="285750" indent="-285750">
              <a:buFont typeface="+mj-lt"/>
              <a:buAutoNum type="arabicPeriod"/>
            </a:pPr>
            <a:endParaRPr lang="en-GB" sz="1100" dirty="0"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2AA8F91-2E97-1707-5864-4FAFC8266E0C}"/>
              </a:ext>
            </a:extLst>
          </p:cNvPr>
          <p:cNvSpPr txBox="1"/>
          <p:nvPr/>
        </p:nvSpPr>
        <p:spPr>
          <a:xfrm>
            <a:off x="6179047" y="1939808"/>
            <a:ext cx="2752836" cy="37394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Font typeface="+mj-lt"/>
              <a:buAutoNum type="arabicPeriod"/>
            </a:pPr>
            <a:endParaRPr lang="en-GB" sz="900" dirty="0"/>
          </a:p>
          <a:p>
            <a:r>
              <a:rPr lang="en-GB" sz="900" b="1" dirty="0"/>
              <a:t>Swimming </a:t>
            </a:r>
          </a:p>
          <a:p>
            <a:pPr marL="228600" indent="-228600">
              <a:buAutoNum type="arabicPeriod"/>
            </a:pPr>
            <a:r>
              <a:rPr lang="en-GB" sz="900" dirty="0"/>
              <a:t>Develop confidence in the water. </a:t>
            </a:r>
          </a:p>
          <a:p>
            <a:pPr marL="228600" indent="-228600">
              <a:buAutoNum type="arabicPeriod"/>
            </a:pPr>
            <a:r>
              <a:rPr lang="en-GB" sz="900" dirty="0"/>
              <a:t>Develop a range of strokes effectively- front crawl, backstroke, breaststroke, butterfly. </a:t>
            </a:r>
          </a:p>
          <a:p>
            <a:pPr marL="228600" indent="-228600">
              <a:buAutoNum type="arabicPeriod"/>
            </a:pPr>
            <a:r>
              <a:rPr lang="en-GB" sz="900" dirty="0"/>
              <a:t>Perform safe self-rescue in different water-based situations. </a:t>
            </a:r>
          </a:p>
          <a:p>
            <a:pPr marL="228600" indent="-228600">
              <a:buAutoNum type="arabicPeriod"/>
            </a:pPr>
            <a:endParaRPr lang="en-GB" sz="900" b="1" dirty="0"/>
          </a:p>
          <a:p>
            <a:r>
              <a:rPr lang="en-GB" sz="900" b="1" dirty="0"/>
              <a:t>Athletics </a:t>
            </a:r>
          </a:p>
          <a:p>
            <a:pPr marL="228600" indent="-228600">
              <a:buAutoNum type="arabicPeriod"/>
            </a:pPr>
            <a:r>
              <a:rPr lang="en-GB" sz="900" b="1" dirty="0"/>
              <a:t>To develop running skills </a:t>
            </a:r>
          </a:p>
          <a:p>
            <a:pPr marL="228600" indent="-228600">
              <a:buAutoNum type="arabicPeriod"/>
            </a:pPr>
            <a:r>
              <a:rPr lang="en-GB" sz="900" b="1" dirty="0"/>
              <a:t>To develop jumping skills</a:t>
            </a:r>
          </a:p>
          <a:p>
            <a:pPr marL="228600" indent="-228600">
              <a:buAutoNum type="arabicPeriod"/>
            </a:pPr>
            <a:endParaRPr lang="en-GB" sz="900" dirty="0"/>
          </a:p>
          <a:p>
            <a:endParaRPr lang="en-GB" sz="900" dirty="0"/>
          </a:p>
          <a:p>
            <a:pPr marL="228600" indent="-228600">
              <a:buAutoNum type="arabicPeriod"/>
            </a:pPr>
            <a:endParaRPr lang="en-GB" sz="900" dirty="0"/>
          </a:p>
          <a:p>
            <a:r>
              <a:rPr lang="en-GB" sz="900" b="1" dirty="0"/>
              <a:t>Cricket</a:t>
            </a:r>
            <a:r>
              <a:rPr lang="en-GB" sz="900" dirty="0"/>
              <a:t> </a:t>
            </a:r>
          </a:p>
          <a:p>
            <a:pPr marL="228600" indent="-228600">
              <a:buAutoNum type="arabicPeriod"/>
            </a:pPr>
            <a:r>
              <a:rPr lang="en-GB" sz="900" dirty="0"/>
              <a:t>To develop catching skills </a:t>
            </a:r>
          </a:p>
          <a:p>
            <a:pPr marL="228600" indent="-228600">
              <a:buAutoNum type="arabicPeriod"/>
            </a:pPr>
            <a:r>
              <a:rPr lang="en-GB" sz="900" dirty="0"/>
              <a:t>To learn how to bat effectively.</a:t>
            </a:r>
          </a:p>
          <a:p>
            <a:pPr marL="228600" indent="-228600">
              <a:buAutoNum type="arabicPeriod"/>
            </a:pPr>
            <a:r>
              <a:rPr lang="en-GB" sz="900" dirty="0"/>
              <a:t>To take part in a whole class game using skills of batting, catching, bowling and fielding.  </a:t>
            </a:r>
          </a:p>
          <a:p>
            <a:pPr marL="228600" indent="-228600">
              <a:buAutoNum type="arabicPeriod"/>
            </a:pPr>
            <a:endParaRPr lang="en-GB" sz="900" dirty="0"/>
          </a:p>
          <a:p>
            <a:endParaRPr lang="en-US" sz="1200" b="1" dirty="0"/>
          </a:p>
          <a:p>
            <a:r>
              <a:rPr lang="en-US" sz="1200" b="1" dirty="0"/>
              <a:t>Breaststroke, front crawl, backstroke, distance, swim,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C584139-8C86-545C-D57F-19464BB65E81}"/>
              </a:ext>
            </a:extLst>
          </p:cNvPr>
          <p:cNvSpPr txBox="1"/>
          <p:nvPr/>
        </p:nvSpPr>
        <p:spPr>
          <a:xfrm>
            <a:off x="3215737" y="2029523"/>
            <a:ext cx="283368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marL="228600" indent="-228600">
              <a:buAutoNum type="arabicPeriod"/>
            </a:pPr>
            <a:r>
              <a:rPr lang="en-US" sz="1200" dirty="0"/>
              <a:t>To introduce the 2DiY </a:t>
            </a:r>
            <a:r>
              <a:rPr lang="en-US" sz="1200" err="1"/>
              <a:t>programme</a:t>
            </a:r>
            <a:r>
              <a:rPr lang="en-US" sz="1200" dirty="0"/>
              <a:t> </a:t>
            </a:r>
          </a:p>
          <a:p>
            <a:pPr marL="228600" indent="-228600">
              <a:buAutoNum type="arabicPeriod"/>
            </a:pPr>
            <a:r>
              <a:rPr lang="en-US" sz="1200"/>
              <a:t>To plan a game and design the game environment </a:t>
            </a: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dirty="0"/>
              <a:t>To design the game quest and make it a playable game. </a:t>
            </a:r>
          </a:p>
          <a:p>
            <a:pPr marL="228600" indent="-228600">
              <a:buAutoNum type="arabicPeriod"/>
            </a:pPr>
            <a:r>
              <a:rPr lang="en-US" sz="1200" dirty="0"/>
              <a:t>To finish  and share the game. </a:t>
            </a:r>
          </a:p>
          <a:p>
            <a:pPr marL="228600" indent="-228600">
              <a:buAutoNum type="arabicPeriod"/>
            </a:pPr>
            <a:r>
              <a:rPr lang="en-US" sz="1200" dirty="0"/>
              <a:t>To self and peer evaluate </a:t>
            </a:r>
          </a:p>
          <a:p>
            <a:endParaRPr lang="en-US" sz="1200" b="1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BD44DD-5055-FD60-7EBB-E964D7075DC2}"/>
              </a:ext>
            </a:extLst>
          </p:cNvPr>
          <p:cNvSpPr txBox="1"/>
          <p:nvPr/>
        </p:nvSpPr>
        <p:spPr>
          <a:xfrm>
            <a:off x="9142370" y="2029522"/>
            <a:ext cx="2833688" cy="47705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/>
              <a:t>SEQUENCE OF LESSONS</a:t>
            </a: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1. To talk about the musical dimensions working together in songs.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2. To know what the song is about and the meaning of the lyrics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3. To experience rapping and solo singing.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4. Create simple melodies using up to five different notes and simple rhythms that work musically with the style of a song.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5. To communicate the meaning of the words and clearly articulate them.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fontAlgn="base"/>
            <a:r>
              <a:rPr lang="en-GB" sz="1200" dirty="0">
                <a:solidFill>
                  <a:srgbClr val="000000"/>
                </a:solidFill>
                <a:latin typeface="Calibri Light" panose="020F0302020204030204" pitchFamily="34" charset="0"/>
              </a:rPr>
              <a:t>6. To discuss and talk musically about it – “What went well?” and “It would have been even better if...?”   </a:t>
            </a:r>
            <a:endParaRPr lang="en-GB" sz="1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en-US" sz="1200" b="1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endParaRPr lang="en-US" sz="1200" dirty="0"/>
          </a:p>
          <a:p>
            <a:pPr marL="228600" indent="-228600">
              <a:buAutoNum type="arabicPeriod"/>
            </a:pPr>
            <a:r>
              <a:rPr lang="en-US" sz="1200" b="1" dirty="0"/>
              <a:t>Rapping, musical dimensions, dynamics, texture, tempo, rhythm, </a:t>
            </a:r>
            <a:r>
              <a:rPr lang="en-US" sz="1200" b="1" dirty="0" err="1"/>
              <a:t>tone,lyrics</a:t>
            </a:r>
            <a:endParaRPr lang="en-US" sz="1200" b="1" dirty="0"/>
          </a:p>
          <a:p>
            <a:pPr marL="228600" indent="-228600">
              <a:buAutoNum type="arabicPeriod"/>
            </a:pPr>
            <a:endParaRPr lang="en-US" sz="1200" dirty="0"/>
          </a:p>
          <a:p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400" dirty="0">
                <a:latin typeface="Trebuchet MS" panose="020B0603020202020204" pitchFamily="34" charset="0"/>
                <a:cs typeface="Calibri" panose="020F0502020204030204" pitchFamily="34" charset="0"/>
              </a:rPr>
              <a:t>To know songs from memory and be able to discuss them</a:t>
            </a:r>
            <a:r>
              <a:rPr lang="en-US" sz="1200" dirty="0">
                <a:latin typeface="Trebuchet MS" panose="020B060302020202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+mj-lt"/>
              <a:buAutoNum type="arabicPeriod"/>
            </a:pPr>
            <a:endParaRPr lang="en-GB" sz="1200" dirty="0">
              <a:solidFill>
                <a:srgbClr val="002060"/>
              </a:solidFill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E2FA98A5-2424-4E5B-9C2B-A00F164847D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6405" y="112866"/>
            <a:ext cx="809653" cy="763587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14062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49ba145-86f7-4bff-bd45-2ae18e9843f3">
      <UserInfo>
        <DisplayName>Head Teacher</DisplayName>
        <AccountId>15</AccountId>
        <AccountType/>
      </UserInfo>
      <UserInfo>
        <DisplayName>Elaine Warnham</DisplayName>
        <AccountId>23</AccountId>
        <AccountType/>
      </UserInfo>
    </SharedWithUsers>
    <_activity xmlns="47d1773a-14f5-4791-8e1e-69d28666282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1C7B0282ADD54889CFD5165DF95A38" ma:contentTypeVersion="11" ma:contentTypeDescription="Create a new document." ma:contentTypeScope="" ma:versionID="77b6f61b296f1f10c03bc6acdd6a7216">
  <xsd:schema xmlns:xsd="http://www.w3.org/2001/XMLSchema" xmlns:xs="http://www.w3.org/2001/XMLSchema" xmlns:p="http://schemas.microsoft.com/office/2006/metadata/properties" xmlns:ns3="47d1773a-14f5-4791-8e1e-69d286662820" xmlns:ns4="849ba145-86f7-4bff-bd45-2ae18e9843f3" targetNamespace="http://schemas.microsoft.com/office/2006/metadata/properties" ma:root="true" ma:fieldsID="a85794bbc48471091bb5b9deb7c2d8ab" ns3:_="" ns4:_="">
    <xsd:import namespace="47d1773a-14f5-4791-8e1e-69d286662820"/>
    <xsd:import namespace="849ba145-86f7-4bff-bd45-2ae18e9843f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773a-14f5-4791-8e1e-69d2866628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9ba145-86f7-4bff-bd45-2ae18e9843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335A91-B896-47DF-B53B-35E7907C369A}">
  <ds:schemaRefs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terms/"/>
    <ds:schemaRef ds:uri="849ba145-86f7-4bff-bd45-2ae18e9843f3"/>
    <ds:schemaRef ds:uri="47d1773a-14f5-4791-8e1e-69d28666282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21DBC00-D04D-48BA-82E9-711D6999E9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8EBA40-8262-409F-9BDD-77980CA4B5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d1773a-14f5-4791-8e1e-69d286662820"/>
    <ds:schemaRef ds:uri="849ba145-86f7-4bff-bd45-2ae18e9843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1133</Words>
  <Application>Microsoft Office PowerPoint</Application>
  <PresentationFormat>Widescreen</PresentationFormat>
  <Paragraphs>132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Trebuchet MS</vt:lpstr>
      <vt:lpstr>Wingdings 3</vt:lpstr>
      <vt:lpstr>Facet</vt:lpstr>
      <vt:lpstr>Title   Pharaohs Year   Summer 2023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region Year 5 Summer 2023</dc:title>
  <dc:creator>Rachel Clift</dc:creator>
  <cp:lastModifiedBy>Elizabeth Measom</cp:lastModifiedBy>
  <cp:revision>297</cp:revision>
  <dcterms:created xsi:type="dcterms:W3CDTF">2023-03-15T08:50:34Z</dcterms:created>
  <dcterms:modified xsi:type="dcterms:W3CDTF">2023-05-16T13:32:17Z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0x010100071C7B0282ADD54889CFD5165DF95A38</vt:lpwstr>
  </property>
  <property fmtid="{D5CDD505-2E9C-101B-9397-08002B2CF9AE}" pid="3" name="MediaServiceImageTags">
    <vt:lpwstr/>
  </property>
</Properties>
</file>