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21"/>
  </p:handoutMasterIdLst>
  <p:sldIdLst>
    <p:sldId id="314" r:id="rId5"/>
    <p:sldId id="304" r:id="rId6"/>
    <p:sldId id="300" r:id="rId7"/>
    <p:sldId id="301" r:id="rId8"/>
    <p:sldId id="302" r:id="rId9"/>
    <p:sldId id="303" r:id="rId10"/>
    <p:sldId id="305" r:id="rId11"/>
    <p:sldId id="315" r:id="rId12"/>
    <p:sldId id="317" r:id="rId13"/>
    <p:sldId id="306" r:id="rId14"/>
    <p:sldId id="318" r:id="rId15"/>
    <p:sldId id="319" r:id="rId16"/>
    <p:sldId id="321" r:id="rId17"/>
    <p:sldId id="322" r:id="rId18"/>
    <p:sldId id="313" r:id="rId19"/>
    <p:sldId id="320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93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62C76DE-A857-40D1-8A00-0E7584B51174}" type="datetimeFigureOut">
              <a:rPr lang="en-GB"/>
              <a:pPr>
                <a:defRPr/>
              </a:pPr>
              <a:t>29/06/2021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4023BAC-DA38-4130-9994-9874E246522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2A3C38-5917-4C62-92BB-4E117A89F5C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1C7EE0-038D-48F4-979C-DBDFA7D06CB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533FDC-F796-4289-85E4-9337AA3AEC7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9EC261-0709-45A6-AADB-95B2A9C2DBB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8E98A3-C703-40EE-893D-E20E0911B86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2B1D18-727D-4202-AB8C-EE835031C3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2F9A2D-7B1F-4A4A-81D3-CB3880AE4A6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C2F9C1-55EC-43CD-924F-F43DF8878B3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920306-5547-4417-9D71-7033AC05BB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C09121-2ABD-477C-BC6F-778FA9A3812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7A391-D1DE-4507-9669-A8F3F69138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66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0211333-1D7F-4CF9-A300-EDED7970FA1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phillipmartin.info/clipart/math_school_hopscotch.htm" TargetMode="Externa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125538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 sz="6600" dirty="0" smtClean="0">
                <a:solidFill>
                  <a:srgbClr val="9900FF"/>
                </a:solidFill>
                <a:latin typeface="Comic Sans MS" pitchFamily="66" charset="0"/>
              </a:rPr>
              <a:t>New starters </a:t>
            </a:r>
            <a:br>
              <a:rPr lang="en-GB" altLang="en-US" sz="6600" dirty="0" smtClean="0">
                <a:solidFill>
                  <a:srgbClr val="9900FF"/>
                </a:solidFill>
                <a:latin typeface="Comic Sans MS" pitchFamily="66" charset="0"/>
              </a:rPr>
            </a:br>
            <a:r>
              <a:rPr lang="en-GB" altLang="en-US" sz="6600" dirty="0" smtClean="0">
                <a:solidFill>
                  <a:srgbClr val="9900FF"/>
                </a:solidFill>
                <a:latin typeface="Comic Sans MS" pitchFamily="66" charset="0"/>
              </a:rPr>
              <a:t>Reception </a:t>
            </a:r>
            <a:br>
              <a:rPr lang="en-GB" altLang="en-US" sz="6600" dirty="0" smtClean="0">
                <a:solidFill>
                  <a:srgbClr val="9900FF"/>
                </a:solidFill>
                <a:latin typeface="Comic Sans MS" pitchFamily="66" charset="0"/>
              </a:rPr>
            </a:br>
            <a:r>
              <a:rPr lang="en-GB" altLang="en-US" sz="6600" dirty="0" smtClean="0">
                <a:solidFill>
                  <a:srgbClr val="9900FF"/>
                </a:solidFill>
                <a:latin typeface="Comic Sans MS" pitchFamily="66" charset="0"/>
              </a:rPr>
              <a:t>Autumn </a:t>
            </a:r>
            <a:r>
              <a:rPr lang="en-GB" altLang="en-US" sz="6600" dirty="0" smtClean="0">
                <a:solidFill>
                  <a:srgbClr val="9900FF"/>
                </a:solidFill>
                <a:latin typeface="Comic Sans MS" pitchFamily="66" charset="0"/>
              </a:rPr>
              <a:t>2021</a:t>
            </a:r>
            <a:endParaRPr lang="en-US" altLang="en-US" sz="6600" dirty="0" smtClean="0">
              <a:solidFill>
                <a:srgbClr val="9900FF"/>
              </a:solidFill>
              <a:latin typeface="Comic Sans MS" pitchFamily="66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3429000"/>
            <a:ext cx="6400800" cy="1752600"/>
          </a:xfrm>
        </p:spPr>
        <p:txBody>
          <a:bodyPr/>
          <a:lstStyle/>
          <a:p>
            <a:pPr eaLnBrk="1" hangingPunct="1"/>
            <a:r>
              <a:rPr lang="en-GB" altLang="en-US" sz="2800" smtClean="0">
                <a:latin typeface="Comic Sans MS" pitchFamily="66" charset="0"/>
              </a:rPr>
              <a:t>Getting Ready for </a:t>
            </a:r>
          </a:p>
          <a:p>
            <a:pPr eaLnBrk="1" hangingPunct="1"/>
            <a:r>
              <a:rPr lang="en-GB" altLang="en-US" sz="2800" smtClean="0">
                <a:latin typeface="Comic Sans MS" pitchFamily="66" charset="0"/>
              </a:rPr>
              <a:t>Reception </a:t>
            </a:r>
          </a:p>
          <a:p>
            <a:pPr eaLnBrk="1" hangingPunct="1"/>
            <a:r>
              <a:rPr lang="en-GB" altLang="en-US" sz="2800" smtClean="0">
                <a:latin typeface="Comic Sans MS" pitchFamily="66" charset="0"/>
              </a:rPr>
              <a:t>in the Foundation Stage.</a:t>
            </a:r>
            <a:endParaRPr lang="en-US" altLang="en-US" sz="2800" smtClean="0">
              <a:latin typeface="Comic Sans MS" pitchFamily="66" charset="0"/>
            </a:endParaRPr>
          </a:p>
        </p:txBody>
      </p:sp>
      <p:pic>
        <p:nvPicPr>
          <p:cNvPr id="3076" name="Picture 5" descr="art clip 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437063"/>
            <a:ext cx="1890713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 descr="painting clip 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0350"/>
            <a:ext cx="207803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8" descr="math_school_hopscotch_s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7313" y="5013325"/>
            <a:ext cx="316865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0" descr="la_reading_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2997200"/>
            <a:ext cx="22764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1" descr="girl paniti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15238" y="260350"/>
            <a:ext cx="132238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2" descr="spacesuit clip ar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12088" y="2781300"/>
            <a:ext cx="10668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3" descr="spring re clip ar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27763" y="4581525"/>
            <a:ext cx="20859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179512" y="466001"/>
            <a:ext cx="8569201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tabLst>
                <a:tab pos="457200" algn="l"/>
              </a:tabLst>
            </a:pPr>
            <a:r>
              <a:rPr lang="en-GB" altLang="en-US" sz="3600" b="1" u="sng" dirty="0">
                <a:latin typeface="Comic Sans MS" pitchFamily="66" charset="0"/>
              </a:rPr>
              <a:t>Induction events coming up</a:t>
            </a:r>
          </a:p>
          <a:p>
            <a:pPr>
              <a:tabLst>
                <a:tab pos="457200" algn="l"/>
              </a:tabLst>
            </a:pPr>
            <a:endParaRPr lang="en-GB" altLang="en-US" sz="3600" dirty="0">
              <a:latin typeface="Comic Sans MS" pitchFamily="66" charset="0"/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en-GB" altLang="en-US" sz="3600" dirty="0" smtClean="0">
                <a:latin typeface="Comic Sans MS" pitchFamily="66" charset="0"/>
              </a:rPr>
              <a:t>Join Mrs Jones </a:t>
            </a:r>
            <a:r>
              <a:rPr lang="en-GB" altLang="en-US" sz="3600" dirty="0" err="1" smtClean="0">
                <a:latin typeface="Comic Sans MS" pitchFamily="66" charset="0"/>
              </a:rPr>
              <a:t>everyThursday</a:t>
            </a:r>
            <a:r>
              <a:rPr lang="en-GB" altLang="en-US" sz="3600" dirty="0" smtClean="0">
                <a:latin typeface="Comic Sans MS" pitchFamily="66" charset="0"/>
              </a:rPr>
              <a:t> for Learning Together.</a:t>
            </a:r>
          </a:p>
          <a:p>
            <a:pPr>
              <a:buFontTx/>
              <a:buChar char="•"/>
              <a:tabLst>
                <a:tab pos="457200" algn="l"/>
              </a:tabLst>
            </a:pPr>
            <a:endParaRPr lang="en-GB" altLang="en-US" sz="3600" dirty="0">
              <a:latin typeface="Comic Sans MS" pitchFamily="66" charset="0"/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en-GB" altLang="en-US" sz="3600" dirty="0" smtClean="0">
                <a:latin typeface="Comic Sans MS" pitchFamily="66" charset="0"/>
              </a:rPr>
              <a:t>Ou</a:t>
            </a:r>
            <a:r>
              <a:rPr lang="en-GB" altLang="en-US" sz="3600" dirty="0" smtClean="0">
                <a:latin typeface="Comic Sans MS" pitchFamily="66" charset="0"/>
              </a:rPr>
              <a:t>r half day sessions on Mon 12</a:t>
            </a:r>
            <a:r>
              <a:rPr lang="en-GB" altLang="en-US" sz="3600" baseline="30000" dirty="0" smtClean="0">
                <a:latin typeface="Comic Sans MS" pitchFamily="66" charset="0"/>
              </a:rPr>
              <a:t>th</a:t>
            </a:r>
            <a:r>
              <a:rPr lang="en-GB" altLang="en-US" sz="3600" dirty="0" smtClean="0">
                <a:latin typeface="Comic Sans MS" pitchFamily="66" charset="0"/>
              </a:rPr>
              <a:t> July</a:t>
            </a:r>
            <a:endParaRPr lang="en-GB" altLang="en-US" sz="3600" dirty="0" smtClean="0">
              <a:latin typeface="Comic Sans MS" pitchFamily="66" charset="0"/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endParaRPr lang="en-GB" altLang="en-US" sz="3600" dirty="0">
              <a:latin typeface="Comic Sans MS" pitchFamily="66" charset="0"/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en-GB" altLang="en-US" sz="3600" dirty="0" smtClean="0">
                <a:latin typeface="Comic Sans MS" pitchFamily="66" charset="0"/>
              </a:rPr>
              <a:t>Keep checking the special EYFS section of our website for lots of updates and useful information. </a:t>
            </a:r>
            <a:endParaRPr lang="en-GB" altLang="en-US" sz="3600" dirty="0">
              <a:latin typeface="Comic Sans MS" pitchFamily="66" charset="0"/>
            </a:endParaRPr>
          </a:p>
        </p:txBody>
      </p:sp>
      <p:pic>
        <p:nvPicPr>
          <p:cNvPr id="15363" name="Picture 3" descr="Penc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260350"/>
            <a:ext cx="174625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Penc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260350"/>
            <a:ext cx="174625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2536" y="259250"/>
            <a:ext cx="9557048" cy="537321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979712" y="2945858"/>
            <a:ext cx="504056" cy="4831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67544" y="2405449"/>
            <a:ext cx="1512168" cy="5969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08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Penc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260350"/>
            <a:ext cx="174625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86072"/>
            <a:ext cx="870921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0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Penc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260350"/>
            <a:ext cx="174625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3528" y="260350"/>
            <a:ext cx="640871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Please make sure you complete the induction form before you meet with Mrs Jones at the end of July… 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You can find it here on the website in the EYFS area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3283" t="35394" r="30423" b="11610"/>
          <a:stretch/>
        </p:blipFill>
        <p:spPr>
          <a:xfrm>
            <a:off x="2332891" y="3140968"/>
            <a:ext cx="6649184" cy="351938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1331640" y="4288594"/>
            <a:ext cx="2520280" cy="12241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38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Penc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260350"/>
            <a:ext cx="174625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3528" y="260350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1813" t="15547" r="16242" b="5703"/>
          <a:stretch/>
        </p:blipFill>
        <p:spPr>
          <a:xfrm>
            <a:off x="-217040" y="0"/>
            <a:ext cx="936104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7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-14273" y="670630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n-GB" altLang="en-US" sz="3600" dirty="0" smtClean="0">
                <a:latin typeface="Comic Sans MS" pitchFamily="66" charset="0"/>
              </a:rPr>
              <a:t>Thank you for signing up for a </a:t>
            </a:r>
            <a:r>
              <a:rPr lang="en-GB" altLang="en-US" sz="3600" dirty="0" err="1" smtClean="0">
                <a:latin typeface="Comic Sans MS" pitchFamily="66" charset="0"/>
              </a:rPr>
              <a:t>phonecall</a:t>
            </a:r>
            <a:r>
              <a:rPr lang="en-GB" altLang="en-US" sz="3600" dirty="0" smtClean="0">
                <a:latin typeface="Comic Sans MS" pitchFamily="66" charset="0"/>
              </a:rPr>
              <a:t>/zoom meeting to discuss your child in readiness for Sept. </a:t>
            </a:r>
          </a:p>
          <a:p>
            <a:pPr algn="ctr" eaLnBrk="1" hangingPunct="1"/>
            <a:endParaRPr lang="en-GB" altLang="en-US" sz="3600" dirty="0">
              <a:latin typeface="Comic Sans MS" pitchFamily="66" charset="0"/>
            </a:endParaRPr>
          </a:p>
          <a:p>
            <a:pPr algn="ctr" eaLnBrk="1" hangingPunct="1"/>
            <a:endParaRPr lang="en-GB" altLang="en-US" sz="3600" dirty="0">
              <a:latin typeface="Comic Sans MS" pitchFamily="66" charset="0"/>
            </a:endParaRPr>
          </a:p>
          <a:p>
            <a:pPr algn="ctr" eaLnBrk="1" hangingPunct="1"/>
            <a:r>
              <a:rPr lang="en-GB" altLang="en-US" sz="3600" dirty="0" smtClean="0">
                <a:latin typeface="Comic Sans MS" pitchFamily="66" charset="0"/>
              </a:rPr>
              <a:t>If you haven’t made an appointment yet and would like one, they are on Thursday 15</a:t>
            </a:r>
            <a:r>
              <a:rPr lang="en-GB" altLang="en-US" sz="3600" baseline="30000" dirty="0" smtClean="0">
                <a:latin typeface="Comic Sans MS" pitchFamily="66" charset="0"/>
              </a:rPr>
              <a:t>th</a:t>
            </a:r>
            <a:r>
              <a:rPr lang="en-GB" altLang="en-US" sz="3600" dirty="0" smtClean="0">
                <a:latin typeface="Comic Sans MS" pitchFamily="66" charset="0"/>
              </a:rPr>
              <a:t> and Friday 16</a:t>
            </a:r>
            <a:r>
              <a:rPr lang="en-GB" altLang="en-US" sz="3600" baseline="30000" dirty="0" smtClean="0">
                <a:latin typeface="Comic Sans MS" pitchFamily="66" charset="0"/>
              </a:rPr>
              <a:t>th</a:t>
            </a:r>
            <a:r>
              <a:rPr lang="en-GB" altLang="en-US" sz="3600" dirty="0" smtClean="0">
                <a:latin typeface="Comic Sans MS" pitchFamily="66" charset="0"/>
              </a:rPr>
              <a:t> July. </a:t>
            </a:r>
          </a:p>
          <a:p>
            <a:pPr algn="ctr" eaLnBrk="1" hangingPunct="1"/>
            <a:endParaRPr lang="en-GB" altLang="en-US" sz="3600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935112" y="3212976"/>
            <a:ext cx="7416800" cy="30243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619"/>
              </a:avLst>
            </a:prstTxWarp>
          </a:bodyPr>
          <a:lstStyle/>
          <a:p>
            <a:pPr algn="ctr"/>
            <a:r>
              <a:rPr lang="en-US" sz="2800" kern="10" dirty="0">
                <a:ln w="1270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/>
              </a:rPr>
              <a:t>We look forward </a:t>
            </a:r>
          </a:p>
          <a:p>
            <a:pPr algn="ctr"/>
            <a:r>
              <a:rPr lang="en-US" sz="2800" kern="10" dirty="0">
                <a:ln w="1270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/>
              </a:rPr>
              <a:t>to seeing you  in </a:t>
            </a:r>
          </a:p>
          <a:p>
            <a:pPr algn="ctr"/>
            <a:r>
              <a:rPr lang="en-US" sz="2800" kern="10" dirty="0">
                <a:ln w="1270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/>
              </a:rPr>
              <a:t>September!</a:t>
            </a:r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467544" y="548680"/>
            <a:ext cx="788436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n-GB" altLang="en-US" sz="2400" dirty="0">
                <a:latin typeface="Comic Sans MS" pitchFamily="66" charset="0"/>
              </a:rPr>
              <a:t>Starting in Reception is a really exciting time, but can be an anxious time too for children and parents! I am always available before and after school if you would like a chat. </a:t>
            </a:r>
          </a:p>
          <a:p>
            <a:pPr algn="ctr" eaLnBrk="1" hangingPunct="1"/>
            <a:r>
              <a:rPr lang="en-GB" altLang="en-US" sz="2400" dirty="0">
                <a:latin typeface="Comic Sans MS" pitchFamily="66" charset="0"/>
              </a:rPr>
              <a:t>No issue is too small just let myself or any adult in the class know.</a:t>
            </a:r>
          </a:p>
        </p:txBody>
      </p:sp>
    </p:spTree>
    <p:extLst>
      <p:ext uri="{BB962C8B-B14F-4D97-AF65-F5344CB8AC3E}">
        <p14:creationId xmlns:p14="http://schemas.microsoft.com/office/powerpoint/2010/main" val="3091028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"/>
          <p:cNvSpPr>
            <a:spLocks noChangeArrowheads="1"/>
          </p:cNvSpPr>
          <p:nvPr/>
        </p:nvSpPr>
        <p:spPr bwMode="auto">
          <a:xfrm>
            <a:off x="342900" y="-123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GB" altLang="en-US"/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342900" y="-306388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GB" altLang="en-US"/>
          </a:p>
        </p:txBody>
      </p:sp>
      <p:sp>
        <p:nvSpPr>
          <p:cNvPr id="6148" name="Rectangle 11"/>
          <p:cNvSpPr>
            <a:spLocks noChangeArrowheads="1"/>
          </p:cNvSpPr>
          <p:nvPr/>
        </p:nvSpPr>
        <p:spPr bwMode="auto">
          <a:xfrm>
            <a:off x="342900" y="2805113"/>
            <a:ext cx="184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  <a:p>
            <a:endParaRPr lang="en-US" altLang="en-US"/>
          </a:p>
        </p:txBody>
      </p:sp>
      <p:sp>
        <p:nvSpPr>
          <p:cNvPr id="6149" name="Text Box 23"/>
          <p:cNvSpPr txBox="1">
            <a:spLocks noChangeArrowheads="1"/>
          </p:cNvSpPr>
          <p:nvPr/>
        </p:nvSpPr>
        <p:spPr bwMode="auto">
          <a:xfrm>
            <a:off x="179388" y="1557338"/>
            <a:ext cx="87852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Char char="•"/>
            </a:pPr>
            <a:endParaRPr lang="en-GB" altLang="en-US" sz="2400">
              <a:latin typeface="Comic Sans MS" pitchFamily="66" charset="0"/>
            </a:endParaRPr>
          </a:p>
          <a:p>
            <a:pPr algn="ctr" eaLnBrk="1" hangingPunct="1">
              <a:spcBef>
                <a:spcPct val="50000"/>
              </a:spcBef>
              <a:buFontTx/>
              <a:buChar char="•"/>
            </a:pPr>
            <a:endParaRPr lang="en-GB" altLang="en-US" sz="2400">
              <a:latin typeface="Comic Sans MS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GB" altLang="en-US" sz="400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 sz="4000">
                <a:latin typeface="Comic Sans MS" pitchFamily="66" charset="0"/>
              </a:rPr>
              <a:t>			  	</a:t>
            </a:r>
          </a:p>
          <a:p>
            <a:pPr algn="ctr" eaLnBrk="1" hangingPunct="1">
              <a:spcBef>
                <a:spcPct val="50000"/>
              </a:spcBef>
            </a:pPr>
            <a:endParaRPr lang="en-GB" altLang="en-US" sz="2400"/>
          </a:p>
        </p:txBody>
      </p:sp>
      <p:sp>
        <p:nvSpPr>
          <p:cNvPr id="6150" name="Rectangle 1"/>
          <p:cNvSpPr>
            <a:spLocks noChangeArrowheads="1"/>
          </p:cNvSpPr>
          <p:nvPr/>
        </p:nvSpPr>
        <p:spPr bwMode="auto">
          <a:xfrm>
            <a:off x="250825" y="506413"/>
            <a:ext cx="8497888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GB" altLang="en-US" sz="3200" b="1" u="sng">
                <a:latin typeface="Comic Sans MS" pitchFamily="66" charset="0"/>
              </a:rPr>
              <a:t>Timings of the day</a:t>
            </a:r>
            <a:endParaRPr lang="en-GB" altLang="en-US" sz="3200" b="1">
              <a:latin typeface="Comic Sans MS" pitchFamily="66" charset="0"/>
            </a:endParaRPr>
          </a:p>
          <a:p>
            <a:r>
              <a:rPr lang="en-GB" altLang="en-US" sz="3200">
                <a:latin typeface="Comic Sans MS" pitchFamily="66" charset="0"/>
              </a:rPr>
              <a:t>8:30am – School opens </a:t>
            </a:r>
          </a:p>
          <a:p>
            <a:r>
              <a:rPr lang="en-GB" altLang="en-US" sz="3200">
                <a:latin typeface="Comic Sans MS" pitchFamily="66" charset="0"/>
              </a:rPr>
              <a:t>8:45am – Bell rings/Register - time for Mums and Dads to say goodbye</a:t>
            </a:r>
          </a:p>
          <a:p>
            <a:r>
              <a:rPr lang="en-GB" altLang="en-US" sz="3200">
                <a:latin typeface="Comic Sans MS" pitchFamily="66" charset="0"/>
              </a:rPr>
              <a:t>9.50am – Fruit and milk time</a:t>
            </a:r>
          </a:p>
          <a:p>
            <a:r>
              <a:rPr lang="en-GB" altLang="en-US" sz="3200">
                <a:latin typeface="Comic Sans MS" pitchFamily="66" charset="0"/>
              </a:rPr>
              <a:t>10.00am-Phonics</a:t>
            </a:r>
          </a:p>
          <a:p>
            <a:r>
              <a:rPr lang="en-GB" altLang="en-US" sz="3200">
                <a:latin typeface="Comic Sans MS" pitchFamily="66" charset="0"/>
              </a:rPr>
              <a:t>10:30-10:45am – Playtime</a:t>
            </a:r>
          </a:p>
          <a:p>
            <a:r>
              <a:rPr lang="en-GB" altLang="en-US" sz="3200">
                <a:latin typeface="Comic Sans MS" pitchFamily="66" charset="0"/>
              </a:rPr>
              <a:t>12:15-1:00pm – Lunchtime</a:t>
            </a:r>
          </a:p>
          <a:p>
            <a:r>
              <a:rPr lang="en-GB" altLang="en-US" sz="3200">
                <a:latin typeface="Comic Sans MS" pitchFamily="66" charset="0"/>
              </a:rPr>
              <a:t>2:35pm – Afternoon playtime</a:t>
            </a:r>
          </a:p>
          <a:p>
            <a:r>
              <a:rPr lang="en-GB" altLang="en-US" sz="3200">
                <a:latin typeface="Comic Sans MS" pitchFamily="66" charset="0"/>
              </a:rPr>
              <a:t>3:05pm – Home time (please collect your child from the outer classroom door)</a:t>
            </a:r>
          </a:p>
        </p:txBody>
      </p:sp>
      <p:pic>
        <p:nvPicPr>
          <p:cNvPr id="6151" name="Picture 9" descr="http://school.phillipmartin.info/school_preschool.gif"/>
          <p:cNvPicPr>
            <a:picLocks noChangeAspect="1" noChangeArrowheads="1"/>
          </p:cNvPicPr>
          <p:nvPr/>
        </p:nvPicPr>
        <p:blipFill>
          <a:blip r:embed="rId2"/>
          <a:srcRect b="7143"/>
          <a:stretch>
            <a:fillRect/>
          </a:stretch>
        </p:blipFill>
        <p:spPr bwMode="auto">
          <a:xfrm>
            <a:off x="5580063" y="2492375"/>
            <a:ext cx="3043237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ChangeArrowheads="1"/>
          </p:cNvSpPr>
          <p:nvPr/>
        </p:nvSpPr>
        <p:spPr bwMode="auto">
          <a:xfrm>
            <a:off x="342900" y="-123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GB" altLang="en-US"/>
          </a:p>
        </p:txBody>
      </p:sp>
      <p:sp>
        <p:nvSpPr>
          <p:cNvPr id="7171" name="Rectangle 10"/>
          <p:cNvSpPr>
            <a:spLocks noChangeArrowheads="1"/>
          </p:cNvSpPr>
          <p:nvPr/>
        </p:nvSpPr>
        <p:spPr bwMode="auto">
          <a:xfrm>
            <a:off x="342900" y="-306388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GB" altLang="en-US"/>
          </a:p>
        </p:txBody>
      </p:sp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342900" y="2805113"/>
            <a:ext cx="184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  <a:p>
            <a:endParaRPr lang="en-US" altLang="en-US"/>
          </a:p>
        </p:txBody>
      </p:sp>
      <p:sp>
        <p:nvSpPr>
          <p:cNvPr id="7173" name="Text Box 23"/>
          <p:cNvSpPr txBox="1">
            <a:spLocks noChangeArrowheads="1"/>
          </p:cNvSpPr>
          <p:nvPr/>
        </p:nvSpPr>
        <p:spPr bwMode="auto">
          <a:xfrm>
            <a:off x="179388" y="1557338"/>
            <a:ext cx="87852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Char char="•"/>
            </a:pPr>
            <a:endParaRPr lang="en-GB" altLang="en-US" sz="2400">
              <a:latin typeface="Comic Sans MS" pitchFamily="66" charset="0"/>
            </a:endParaRPr>
          </a:p>
          <a:p>
            <a:pPr algn="ctr" eaLnBrk="1" hangingPunct="1">
              <a:spcBef>
                <a:spcPct val="50000"/>
              </a:spcBef>
              <a:buFontTx/>
              <a:buChar char="•"/>
            </a:pPr>
            <a:endParaRPr lang="en-GB" altLang="en-US" sz="2400">
              <a:latin typeface="Comic Sans MS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GB" altLang="en-US" sz="400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 sz="4000">
                <a:latin typeface="Comic Sans MS" pitchFamily="66" charset="0"/>
              </a:rPr>
              <a:t>			  	</a:t>
            </a:r>
          </a:p>
          <a:p>
            <a:pPr algn="ctr" eaLnBrk="1" hangingPunct="1">
              <a:spcBef>
                <a:spcPct val="50000"/>
              </a:spcBef>
            </a:pPr>
            <a:endParaRPr lang="en-GB" altLang="en-US" sz="2400"/>
          </a:p>
        </p:txBody>
      </p:sp>
      <p:sp>
        <p:nvSpPr>
          <p:cNvPr id="7174" name="Rectangle 1"/>
          <p:cNvSpPr>
            <a:spLocks noChangeArrowheads="1"/>
          </p:cNvSpPr>
          <p:nvPr/>
        </p:nvSpPr>
        <p:spPr bwMode="auto">
          <a:xfrm>
            <a:off x="468313" y="188913"/>
            <a:ext cx="8351837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GB" altLang="en-US" sz="3600" b="1" u="sng">
                <a:latin typeface="Comic Sans MS" pitchFamily="66" charset="0"/>
              </a:rPr>
              <a:t>Toileting</a:t>
            </a:r>
            <a:r>
              <a:rPr lang="en-GB" altLang="en-US" sz="3600" u="sng">
                <a:latin typeface="Comic Sans MS" pitchFamily="66" charset="0"/>
              </a:rPr>
              <a:t> </a:t>
            </a:r>
            <a:endParaRPr lang="en-GB" altLang="en-US" sz="3600">
              <a:latin typeface="Comic Sans MS" pitchFamily="66" charset="0"/>
            </a:endParaRPr>
          </a:p>
          <a:p>
            <a:r>
              <a:rPr lang="en-GB" altLang="en-US" sz="3600">
                <a:latin typeface="Comic Sans MS" pitchFamily="66" charset="0"/>
              </a:rPr>
              <a:t>It would be really helpful if your child can use the toilet completely independently before September. Accidents can happen and we will ensure your child is well looked after. A spare set of underwear </a:t>
            </a:r>
          </a:p>
          <a:p>
            <a:r>
              <a:rPr lang="en-GB" altLang="en-US" sz="3600">
                <a:latin typeface="Comic Sans MS" pitchFamily="66" charset="0"/>
              </a:rPr>
              <a:t>in a bag on your child’s peg is always handy too, though we </a:t>
            </a:r>
          </a:p>
          <a:p>
            <a:r>
              <a:rPr lang="en-GB" altLang="en-US" sz="3600">
                <a:latin typeface="Comic Sans MS" pitchFamily="66" charset="0"/>
              </a:rPr>
              <a:t>do have spares at </a:t>
            </a:r>
          </a:p>
          <a:p>
            <a:r>
              <a:rPr lang="en-GB" altLang="en-US" sz="3600">
                <a:latin typeface="Comic Sans MS" pitchFamily="66" charset="0"/>
              </a:rPr>
              <a:t>school if needed.</a:t>
            </a:r>
          </a:p>
        </p:txBody>
      </p:sp>
      <p:pic>
        <p:nvPicPr>
          <p:cNvPr id="7175" name="Picture 13" descr="Toilet Training"/>
          <p:cNvPicPr>
            <a:picLocks noChangeAspect="1" noChangeArrowheads="1"/>
          </p:cNvPicPr>
          <p:nvPr/>
        </p:nvPicPr>
        <p:blipFill>
          <a:blip r:embed="rId2"/>
          <a:srcRect b="8736"/>
          <a:stretch>
            <a:fillRect/>
          </a:stretch>
        </p:blipFill>
        <p:spPr bwMode="auto">
          <a:xfrm>
            <a:off x="5219700" y="4724400"/>
            <a:ext cx="33655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9"/>
          <p:cNvSpPr>
            <a:spLocks noChangeArrowheads="1"/>
          </p:cNvSpPr>
          <p:nvPr/>
        </p:nvSpPr>
        <p:spPr bwMode="auto">
          <a:xfrm>
            <a:off x="342900" y="-123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GB" altLang="en-US"/>
          </a:p>
        </p:txBody>
      </p:sp>
      <p:sp>
        <p:nvSpPr>
          <p:cNvPr id="8195" name="Rectangle 10"/>
          <p:cNvSpPr>
            <a:spLocks noChangeArrowheads="1"/>
          </p:cNvSpPr>
          <p:nvPr/>
        </p:nvSpPr>
        <p:spPr bwMode="auto">
          <a:xfrm>
            <a:off x="342900" y="-306388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GB" altLang="en-US"/>
          </a:p>
        </p:txBody>
      </p:sp>
      <p:sp>
        <p:nvSpPr>
          <p:cNvPr id="8196" name="Rectangle 11"/>
          <p:cNvSpPr>
            <a:spLocks noChangeArrowheads="1"/>
          </p:cNvSpPr>
          <p:nvPr/>
        </p:nvSpPr>
        <p:spPr bwMode="auto">
          <a:xfrm>
            <a:off x="342900" y="2805113"/>
            <a:ext cx="184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  <a:p>
            <a:endParaRPr lang="en-US" altLang="en-US"/>
          </a:p>
        </p:txBody>
      </p:sp>
      <p:sp>
        <p:nvSpPr>
          <p:cNvPr id="8197" name="Text Box 23"/>
          <p:cNvSpPr txBox="1">
            <a:spLocks noChangeArrowheads="1"/>
          </p:cNvSpPr>
          <p:nvPr/>
        </p:nvSpPr>
        <p:spPr bwMode="auto">
          <a:xfrm>
            <a:off x="179388" y="1557338"/>
            <a:ext cx="87852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Char char="•"/>
            </a:pPr>
            <a:endParaRPr lang="en-GB" altLang="en-US" sz="2400">
              <a:latin typeface="Comic Sans MS" pitchFamily="66" charset="0"/>
            </a:endParaRPr>
          </a:p>
          <a:p>
            <a:pPr algn="ctr" eaLnBrk="1" hangingPunct="1">
              <a:spcBef>
                <a:spcPct val="50000"/>
              </a:spcBef>
              <a:buFontTx/>
              <a:buChar char="•"/>
            </a:pPr>
            <a:endParaRPr lang="en-GB" altLang="en-US" sz="2400">
              <a:latin typeface="Comic Sans MS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GB" altLang="en-US" sz="400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 sz="4000">
                <a:latin typeface="Comic Sans MS" pitchFamily="66" charset="0"/>
              </a:rPr>
              <a:t>			  	</a:t>
            </a:r>
          </a:p>
          <a:p>
            <a:pPr algn="ctr" eaLnBrk="1" hangingPunct="1">
              <a:spcBef>
                <a:spcPct val="50000"/>
              </a:spcBef>
            </a:pPr>
            <a:endParaRPr lang="en-GB" altLang="en-US" sz="2400"/>
          </a:p>
        </p:txBody>
      </p:sp>
      <p:sp>
        <p:nvSpPr>
          <p:cNvPr id="8198" name="Rectangle 1"/>
          <p:cNvSpPr>
            <a:spLocks noChangeArrowheads="1"/>
          </p:cNvSpPr>
          <p:nvPr/>
        </p:nvSpPr>
        <p:spPr bwMode="auto">
          <a:xfrm>
            <a:off x="250825" y="-77788"/>
            <a:ext cx="8677275" cy="674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GB" altLang="en-US" sz="3600" b="1" u="sng">
                <a:latin typeface="Comic Sans MS" pitchFamily="66" charset="0"/>
              </a:rPr>
              <a:t>Dressing and undressing</a:t>
            </a:r>
            <a:endParaRPr lang="en-GB" altLang="en-US" sz="3600" b="1">
              <a:latin typeface="Comic Sans MS" pitchFamily="66" charset="0"/>
            </a:endParaRPr>
          </a:p>
          <a:p>
            <a:r>
              <a:rPr lang="en-GB" altLang="en-US" sz="3600">
                <a:latin typeface="Comic Sans MS" pitchFamily="66" charset="0"/>
              </a:rPr>
              <a:t>To help your child manage getting changed for PE, encouraging their independence when dressing and undressing can give them a real head start. Tights, buttons and </a:t>
            </a:r>
          </a:p>
          <a:p>
            <a:r>
              <a:rPr lang="en-GB" altLang="en-US" sz="3600">
                <a:latin typeface="Comic Sans MS" pitchFamily="66" charset="0"/>
              </a:rPr>
              <a:t>laces can be a challenge </a:t>
            </a:r>
          </a:p>
          <a:p>
            <a:r>
              <a:rPr lang="en-GB" altLang="en-US" sz="3600">
                <a:latin typeface="Comic Sans MS" pitchFamily="66" charset="0"/>
              </a:rPr>
              <a:t>for many years yet but </a:t>
            </a:r>
          </a:p>
          <a:p>
            <a:r>
              <a:rPr lang="en-GB" altLang="en-US" sz="3600">
                <a:latin typeface="Comic Sans MS" pitchFamily="66" charset="0"/>
              </a:rPr>
              <a:t>general dressing and </a:t>
            </a:r>
          </a:p>
          <a:p>
            <a:r>
              <a:rPr lang="en-GB" altLang="en-US" sz="3600">
                <a:latin typeface="Comic Sans MS" pitchFamily="66" charset="0"/>
              </a:rPr>
              <a:t>undressing without </a:t>
            </a:r>
          </a:p>
          <a:p>
            <a:r>
              <a:rPr lang="en-GB" altLang="en-US" sz="3600">
                <a:latin typeface="Comic Sans MS" pitchFamily="66" charset="0"/>
              </a:rPr>
              <a:t>assistance </a:t>
            </a:r>
          </a:p>
          <a:p>
            <a:r>
              <a:rPr lang="en-GB" altLang="en-US" sz="3600">
                <a:latin typeface="Comic Sans MS" pitchFamily="66" charset="0"/>
              </a:rPr>
              <a:t>is a really important skill.</a:t>
            </a:r>
          </a:p>
        </p:txBody>
      </p:sp>
      <p:pic>
        <p:nvPicPr>
          <p:cNvPr id="8199" name="Picture 8" descr="http://www.pukekohehigh.school.nz/DataStore/Pages/PAGE_74/Docs/Documents/sports_soccer2.gif"/>
          <p:cNvPicPr>
            <a:picLocks noChangeAspect="1" noChangeArrowheads="1"/>
          </p:cNvPicPr>
          <p:nvPr/>
        </p:nvPicPr>
        <p:blipFill>
          <a:blip r:embed="rId2"/>
          <a:srcRect b="3497"/>
          <a:stretch>
            <a:fillRect/>
          </a:stretch>
        </p:blipFill>
        <p:spPr bwMode="auto">
          <a:xfrm>
            <a:off x="5435600" y="2781300"/>
            <a:ext cx="3240088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ChangeArrowheads="1"/>
          </p:cNvSpPr>
          <p:nvPr/>
        </p:nvSpPr>
        <p:spPr bwMode="auto">
          <a:xfrm>
            <a:off x="342900" y="-123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GB" altLang="en-US"/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342900" y="-306388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GB" altLang="en-US"/>
          </a:p>
        </p:txBody>
      </p:sp>
      <p:sp>
        <p:nvSpPr>
          <p:cNvPr id="9220" name="Rectangle 11"/>
          <p:cNvSpPr>
            <a:spLocks noChangeArrowheads="1"/>
          </p:cNvSpPr>
          <p:nvPr/>
        </p:nvSpPr>
        <p:spPr bwMode="auto">
          <a:xfrm>
            <a:off x="342900" y="2805113"/>
            <a:ext cx="184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  <a:p>
            <a:endParaRPr lang="en-US" altLang="en-US"/>
          </a:p>
        </p:txBody>
      </p:sp>
      <p:sp>
        <p:nvSpPr>
          <p:cNvPr id="9221" name="Text Box 23"/>
          <p:cNvSpPr txBox="1">
            <a:spLocks noChangeArrowheads="1"/>
          </p:cNvSpPr>
          <p:nvPr/>
        </p:nvSpPr>
        <p:spPr bwMode="auto">
          <a:xfrm>
            <a:off x="179388" y="1557338"/>
            <a:ext cx="87852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Char char="•"/>
            </a:pPr>
            <a:endParaRPr lang="en-GB" altLang="en-US" sz="2400">
              <a:latin typeface="Comic Sans MS" pitchFamily="66" charset="0"/>
            </a:endParaRPr>
          </a:p>
          <a:p>
            <a:pPr algn="ctr" eaLnBrk="1" hangingPunct="1">
              <a:spcBef>
                <a:spcPct val="50000"/>
              </a:spcBef>
              <a:buFontTx/>
              <a:buChar char="•"/>
            </a:pPr>
            <a:endParaRPr lang="en-GB" altLang="en-US" sz="2400">
              <a:latin typeface="Comic Sans MS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GB" altLang="en-US" sz="400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 sz="4000">
                <a:latin typeface="Comic Sans MS" pitchFamily="66" charset="0"/>
              </a:rPr>
              <a:t>			  	</a:t>
            </a:r>
          </a:p>
          <a:p>
            <a:pPr algn="ctr" eaLnBrk="1" hangingPunct="1">
              <a:spcBef>
                <a:spcPct val="50000"/>
              </a:spcBef>
            </a:pPr>
            <a:endParaRPr lang="en-GB" altLang="en-US" sz="2400"/>
          </a:p>
        </p:txBody>
      </p:sp>
      <p:sp>
        <p:nvSpPr>
          <p:cNvPr id="9222" name="Rectangle 1"/>
          <p:cNvSpPr>
            <a:spLocks noChangeArrowheads="1"/>
          </p:cNvSpPr>
          <p:nvPr/>
        </p:nvSpPr>
        <p:spPr bwMode="auto">
          <a:xfrm>
            <a:off x="395288" y="333375"/>
            <a:ext cx="8280400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GB" altLang="en-US" sz="3600" b="1" u="sng">
                <a:latin typeface="Comic Sans MS" pitchFamily="66" charset="0"/>
              </a:rPr>
              <a:t>Fruit and milk</a:t>
            </a:r>
            <a:endParaRPr lang="en-GB" altLang="en-US" sz="3600" b="1">
              <a:latin typeface="Comic Sans MS" pitchFamily="66" charset="0"/>
            </a:endParaRPr>
          </a:p>
          <a:p>
            <a:r>
              <a:rPr lang="en-GB" altLang="en-US" sz="2800">
                <a:latin typeface="Comic Sans MS" pitchFamily="66" charset="0"/>
              </a:rPr>
              <a:t>The children will have a fruit break at                    around 9.50am each morning. </a:t>
            </a:r>
          </a:p>
          <a:p>
            <a:r>
              <a:rPr lang="en-GB" altLang="en-US" sz="2800">
                <a:latin typeface="Comic Sans MS" pitchFamily="66" charset="0"/>
              </a:rPr>
              <a:t>We will provide each child with a piece </a:t>
            </a:r>
          </a:p>
          <a:p>
            <a:r>
              <a:rPr lang="en-GB" altLang="en-US" sz="2800">
                <a:latin typeface="Comic Sans MS" pitchFamily="66" charset="0"/>
              </a:rPr>
              <a:t>of fruit. Alternatively, the children can bring in a small fruit snack from home such as an apple, pot of strawberries, etc. Pop this in a labelled pot and place in the fruit tray in the morning. There you will also find a tray for </a:t>
            </a:r>
          </a:p>
          <a:p>
            <a:r>
              <a:rPr lang="en-GB" altLang="en-US" sz="2800">
                <a:latin typeface="Comic Sans MS" pitchFamily="66" charset="0"/>
              </a:rPr>
              <a:t>your child’s water bottle. Please </a:t>
            </a:r>
          </a:p>
          <a:p>
            <a:r>
              <a:rPr lang="en-GB" altLang="en-US" sz="2800">
                <a:latin typeface="Comic Sans MS" pitchFamily="66" charset="0"/>
              </a:rPr>
              <a:t>encourage your child to put these</a:t>
            </a:r>
          </a:p>
          <a:p>
            <a:r>
              <a:rPr lang="en-GB" altLang="en-US" sz="2800">
                <a:latin typeface="Comic Sans MS" pitchFamily="66" charset="0"/>
              </a:rPr>
              <a:t>in the trays themselves as part </a:t>
            </a:r>
          </a:p>
          <a:p>
            <a:r>
              <a:rPr lang="en-GB" altLang="en-US" sz="2800">
                <a:latin typeface="Comic Sans MS" pitchFamily="66" charset="0"/>
              </a:rPr>
              <a:t>of their morning routine.</a:t>
            </a:r>
          </a:p>
        </p:txBody>
      </p:sp>
      <p:pic>
        <p:nvPicPr>
          <p:cNvPr id="9223" name="Picture 9" descr="Watermelon"/>
          <p:cNvPicPr>
            <a:picLocks noChangeAspect="1" noChangeArrowheads="1"/>
          </p:cNvPicPr>
          <p:nvPr/>
        </p:nvPicPr>
        <p:blipFill>
          <a:blip r:embed="rId2"/>
          <a:srcRect b="4362"/>
          <a:stretch>
            <a:fillRect/>
          </a:stretch>
        </p:blipFill>
        <p:spPr bwMode="auto">
          <a:xfrm>
            <a:off x="6359525" y="4076700"/>
            <a:ext cx="27844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0" descr="State Fruit of Kentucky - Blackber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661025"/>
            <a:ext cx="15843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1" descr="Water"/>
          <p:cNvPicPr>
            <a:picLocks noChangeAspect="1" noChangeArrowheads="1"/>
          </p:cNvPicPr>
          <p:nvPr/>
        </p:nvPicPr>
        <p:blipFill>
          <a:blip r:embed="rId4"/>
          <a:srcRect b="13786"/>
          <a:stretch>
            <a:fillRect/>
          </a:stretch>
        </p:blipFill>
        <p:spPr bwMode="auto">
          <a:xfrm>
            <a:off x="7567613" y="-12700"/>
            <a:ext cx="1919287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ChangeArrowheads="1"/>
          </p:cNvSpPr>
          <p:nvPr/>
        </p:nvSpPr>
        <p:spPr bwMode="auto">
          <a:xfrm>
            <a:off x="342900" y="-123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GB" altLang="en-US"/>
          </a:p>
        </p:txBody>
      </p:sp>
      <p:sp>
        <p:nvSpPr>
          <p:cNvPr id="10243" name="Rectangle 10"/>
          <p:cNvSpPr>
            <a:spLocks noChangeArrowheads="1"/>
          </p:cNvSpPr>
          <p:nvPr/>
        </p:nvSpPr>
        <p:spPr bwMode="auto">
          <a:xfrm>
            <a:off x="342900" y="-306388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GB" altLang="en-US"/>
          </a:p>
        </p:txBody>
      </p:sp>
      <p:sp>
        <p:nvSpPr>
          <p:cNvPr id="10244" name="Rectangle 11"/>
          <p:cNvSpPr>
            <a:spLocks noChangeArrowheads="1"/>
          </p:cNvSpPr>
          <p:nvPr/>
        </p:nvSpPr>
        <p:spPr bwMode="auto">
          <a:xfrm>
            <a:off x="342900" y="2805113"/>
            <a:ext cx="184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  <a:p>
            <a:endParaRPr lang="en-US" altLang="en-US"/>
          </a:p>
        </p:txBody>
      </p:sp>
      <p:sp>
        <p:nvSpPr>
          <p:cNvPr id="10245" name="Text Box 23"/>
          <p:cNvSpPr txBox="1">
            <a:spLocks noChangeArrowheads="1"/>
          </p:cNvSpPr>
          <p:nvPr/>
        </p:nvSpPr>
        <p:spPr bwMode="auto">
          <a:xfrm>
            <a:off x="179388" y="1557338"/>
            <a:ext cx="87852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Char char="•"/>
            </a:pPr>
            <a:endParaRPr lang="en-GB" altLang="en-US" sz="2400">
              <a:latin typeface="Comic Sans MS" pitchFamily="66" charset="0"/>
            </a:endParaRPr>
          </a:p>
          <a:p>
            <a:pPr algn="ctr" eaLnBrk="1" hangingPunct="1">
              <a:spcBef>
                <a:spcPct val="50000"/>
              </a:spcBef>
              <a:buFontTx/>
              <a:buChar char="•"/>
            </a:pPr>
            <a:endParaRPr lang="en-GB" altLang="en-US" sz="2400">
              <a:latin typeface="Comic Sans MS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GB" altLang="en-US" sz="400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 sz="4000">
                <a:latin typeface="Comic Sans MS" pitchFamily="66" charset="0"/>
              </a:rPr>
              <a:t>			  	</a:t>
            </a:r>
          </a:p>
          <a:p>
            <a:pPr algn="ctr" eaLnBrk="1" hangingPunct="1">
              <a:spcBef>
                <a:spcPct val="50000"/>
              </a:spcBef>
            </a:pPr>
            <a:endParaRPr lang="en-GB" altLang="en-US" sz="2400"/>
          </a:p>
        </p:txBody>
      </p:sp>
      <p:sp>
        <p:nvSpPr>
          <p:cNvPr id="10246" name="Rectangle 1"/>
          <p:cNvSpPr>
            <a:spLocks noChangeArrowheads="1"/>
          </p:cNvSpPr>
          <p:nvPr/>
        </p:nvSpPr>
        <p:spPr bwMode="auto">
          <a:xfrm>
            <a:off x="179388" y="458788"/>
            <a:ext cx="7956550" cy="584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GB" altLang="en-US" sz="3600" b="1" u="sng">
                <a:latin typeface="Comic Sans MS" pitchFamily="66" charset="0"/>
              </a:rPr>
              <a:t>Packed lunches and school dinners</a:t>
            </a:r>
            <a:endParaRPr lang="en-GB" altLang="en-US" sz="3600" b="1">
              <a:latin typeface="Comic Sans MS" pitchFamily="66" charset="0"/>
            </a:endParaRPr>
          </a:p>
          <a:p>
            <a:r>
              <a:rPr lang="en-GB" altLang="en-US" sz="2600">
                <a:latin typeface="Comic Sans MS" pitchFamily="66" charset="0"/>
              </a:rPr>
              <a:t>The children’s lunch boxes aren’t refrigerated during the day, therefore it is important that they do not contain anything that relies on </a:t>
            </a:r>
          </a:p>
          <a:p>
            <a:r>
              <a:rPr lang="en-GB" altLang="en-US" sz="2600">
                <a:latin typeface="Comic Sans MS" pitchFamily="66" charset="0"/>
              </a:rPr>
              <a:t>this. You might find it handy to pack mini-ice </a:t>
            </a:r>
          </a:p>
          <a:p>
            <a:r>
              <a:rPr lang="en-GB" altLang="en-US" sz="2600">
                <a:latin typeface="Comic Sans MS" pitchFamily="66" charset="0"/>
              </a:rPr>
              <a:t>pouches to keep food cool. Fiddly pots or </a:t>
            </a:r>
          </a:p>
          <a:p>
            <a:r>
              <a:rPr lang="en-GB" altLang="en-US" sz="2600">
                <a:latin typeface="Comic Sans MS" pitchFamily="66" charset="0"/>
              </a:rPr>
              <a:t>clasps are best avoided too so your child can succeed at lunchtime. </a:t>
            </a:r>
          </a:p>
          <a:p>
            <a:r>
              <a:rPr lang="en-GB" altLang="en-US" sz="2600">
                <a:latin typeface="Comic Sans MS" pitchFamily="66" charset="0"/>
              </a:rPr>
              <a:t>The children will self-register each morning when they come into Lantic placing their name card in a pot to show me if they want a packed lunch or school dinner. If they are having a school dinner they will be able to choose from two options, </a:t>
            </a:r>
          </a:p>
          <a:p>
            <a:r>
              <a:rPr lang="en-GB" altLang="en-US" sz="2600">
                <a:latin typeface="Comic Sans MS" pitchFamily="66" charset="0"/>
              </a:rPr>
              <a:t>one of which will be a vegetarian choice.</a:t>
            </a:r>
          </a:p>
        </p:txBody>
      </p:sp>
      <p:pic>
        <p:nvPicPr>
          <p:cNvPr id="10247" name="Picture 12" descr="http://occupations.phillipmartin.info/occupations_waitress.gif"/>
          <p:cNvPicPr>
            <a:picLocks noChangeAspect="1" noChangeArrowheads="1"/>
          </p:cNvPicPr>
          <p:nvPr/>
        </p:nvPicPr>
        <p:blipFill>
          <a:blip r:embed="rId2"/>
          <a:srcRect b="3703"/>
          <a:stretch>
            <a:fillRect/>
          </a:stretch>
        </p:blipFill>
        <p:spPr bwMode="auto">
          <a:xfrm>
            <a:off x="7010400" y="908050"/>
            <a:ext cx="21336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3" descr="http://school.phillipmartin.info/school_ba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5013325"/>
            <a:ext cx="1547812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468313" y="333375"/>
            <a:ext cx="8064500" cy="618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GB" altLang="en-US" sz="3600" b="1" u="sng" dirty="0">
                <a:latin typeface="Comic Sans MS" pitchFamily="66" charset="0"/>
              </a:rPr>
              <a:t>Book bags and reading</a:t>
            </a:r>
            <a:endParaRPr lang="en-GB" altLang="en-US" sz="3600" b="1" dirty="0">
              <a:latin typeface="Comic Sans MS" pitchFamily="66" charset="0"/>
            </a:endParaRPr>
          </a:p>
          <a:p>
            <a:r>
              <a:rPr lang="en-GB" altLang="en-US" sz="3600" dirty="0">
                <a:latin typeface="Comic Sans MS" pitchFamily="66" charset="0"/>
              </a:rPr>
              <a:t>We will begin teaching phonics soon after a period of settling in. Your child will have a book bag and will begin to bring books home for you to share together. </a:t>
            </a:r>
          </a:p>
          <a:p>
            <a:r>
              <a:rPr lang="en-GB" altLang="en-US" sz="3600" dirty="0">
                <a:latin typeface="Comic Sans MS" pitchFamily="66" charset="0"/>
              </a:rPr>
              <a:t>More information about our approach to teaching phonics and how you can help at home will be available at an </a:t>
            </a:r>
            <a:r>
              <a:rPr lang="en-GB" altLang="en-US" sz="3600" dirty="0" smtClean="0">
                <a:latin typeface="Comic Sans MS" pitchFamily="66" charset="0"/>
              </a:rPr>
              <a:t>online information </a:t>
            </a:r>
            <a:r>
              <a:rPr lang="en-GB" altLang="en-US" sz="3600" dirty="0">
                <a:latin typeface="Comic Sans MS" pitchFamily="66" charset="0"/>
              </a:rPr>
              <a:t>evening in September.</a:t>
            </a:r>
          </a:p>
        </p:txBody>
      </p:sp>
      <p:pic>
        <p:nvPicPr>
          <p:cNvPr id="11267" name="Picture 4" descr="Book 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456910" flipV="1">
            <a:off x="7373938" y="3341688"/>
            <a:ext cx="1452562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5" descr="Book 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81848" flipV="1">
            <a:off x="7448550" y="87313"/>
            <a:ext cx="132715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468313" y="333375"/>
            <a:ext cx="8064500" cy="618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GB" altLang="en-US" sz="3600" b="1" u="sng">
                <a:latin typeface="Comic Sans MS" pitchFamily="66" charset="0"/>
              </a:rPr>
              <a:t>Attendance</a:t>
            </a:r>
          </a:p>
          <a:p>
            <a:pPr eaLnBrk="1" hangingPunct="1"/>
            <a:endParaRPr lang="en-GB" altLang="en-US" sz="3600" b="1" u="sng">
              <a:latin typeface="Comic Sans MS" pitchFamily="66" charset="0"/>
            </a:endParaRPr>
          </a:p>
          <a:p>
            <a:pPr eaLnBrk="1" hangingPunct="1"/>
            <a:r>
              <a:rPr lang="en-GB" altLang="en-US" sz="3600">
                <a:latin typeface="Comic Sans MS" pitchFamily="66" charset="0"/>
              </a:rPr>
              <a:t>It is really important for your child to be in school very regularly. Our expectation for attendance is at least 97%. </a:t>
            </a:r>
          </a:p>
          <a:p>
            <a:pPr eaLnBrk="1" hangingPunct="1"/>
            <a:endParaRPr lang="en-GB" altLang="en-US" sz="3600">
              <a:latin typeface="Comic Sans MS" pitchFamily="66" charset="0"/>
            </a:endParaRPr>
          </a:p>
          <a:p>
            <a:pPr eaLnBrk="1" hangingPunct="1"/>
            <a:r>
              <a:rPr lang="en-GB" altLang="en-US" sz="3600">
                <a:latin typeface="Comic Sans MS" pitchFamily="66" charset="0"/>
              </a:rPr>
              <a:t>We cannot authorise holiday requests during school time and Cornwall Council do issue fixed penalty notices. </a:t>
            </a:r>
          </a:p>
        </p:txBody>
      </p:sp>
      <p:pic>
        <p:nvPicPr>
          <p:cNvPr id="12291" name="Picture 4" descr="Book 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456910" flipV="1">
            <a:off x="7373938" y="3341688"/>
            <a:ext cx="1452562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 descr="Book 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81848" flipV="1">
            <a:off x="7448550" y="87313"/>
            <a:ext cx="132715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179388" y="55563"/>
            <a:ext cx="8664575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3600" b="1" u="sng" dirty="0" smtClean="0">
                <a:latin typeface="Comic Sans MS" panose="030F0702030302020204" pitchFamily="66" charset="0"/>
              </a:rPr>
              <a:t>Curriculum and Volunteering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3600" b="1" u="sng" dirty="0" smtClean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3600" dirty="0" smtClean="0">
                <a:latin typeface="Comic Sans MS" panose="030F0702030302020204" pitchFamily="66" charset="0"/>
              </a:rPr>
              <a:t>Could you…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3600" dirty="0" smtClean="0">
              <a:latin typeface="Comic Sans MS" panose="030F0702030302020204" pitchFamily="66" charset="0"/>
            </a:endParaRPr>
          </a:p>
          <a:p>
            <a:pPr marL="571500" indent="-571500" eaLnBrk="1" hangingPunct="1">
              <a:spcBef>
                <a:spcPct val="0"/>
              </a:spcBef>
              <a:buFontTx/>
              <a:buChar char="-"/>
              <a:defRPr/>
            </a:pPr>
            <a:r>
              <a:rPr lang="en-GB" altLang="en-US" sz="3600" dirty="0" smtClean="0">
                <a:latin typeface="Comic Sans MS" panose="030F0702030302020204" pitchFamily="66" charset="0"/>
              </a:rPr>
              <a:t>Accompany children on a trip</a:t>
            </a:r>
          </a:p>
          <a:p>
            <a:pPr marL="571500" indent="-571500" eaLnBrk="1" hangingPunct="1">
              <a:spcBef>
                <a:spcPct val="0"/>
              </a:spcBef>
              <a:buFontTx/>
              <a:buChar char="-"/>
              <a:defRPr/>
            </a:pPr>
            <a:r>
              <a:rPr lang="en-GB" altLang="en-US" sz="3600" dirty="0" smtClean="0">
                <a:latin typeface="Comic Sans MS" panose="030F0702030302020204" pitchFamily="66" charset="0"/>
              </a:rPr>
              <a:t>Help out decorating classrooms and doing displays</a:t>
            </a:r>
          </a:p>
          <a:p>
            <a:pPr marL="571500" indent="-571500" eaLnBrk="1" hangingPunct="1">
              <a:spcBef>
                <a:spcPct val="0"/>
              </a:spcBef>
              <a:buFontTx/>
              <a:buChar char="-"/>
              <a:defRPr/>
            </a:pPr>
            <a:r>
              <a:rPr lang="en-GB" altLang="en-US" sz="3600" dirty="0" smtClean="0">
                <a:latin typeface="Comic Sans MS" panose="030F0702030302020204" pitchFamily="66" charset="0"/>
              </a:rPr>
              <a:t>Garden with a group</a:t>
            </a:r>
          </a:p>
          <a:p>
            <a:pPr marL="571500" indent="-571500" eaLnBrk="1" hangingPunct="1">
              <a:spcBef>
                <a:spcPct val="0"/>
              </a:spcBef>
              <a:buFontTx/>
              <a:buChar char="-"/>
              <a:defRPr/>
            </a:pPr>
            <a:r>
              <a:rPr lang="en-GB" altLang="en-US" sz="3600" dirty="0" smtClean="0">
                <a:latin typeface="Comic Sans MS" panose="030F0702030302020204" pitchFamily="66" charset="0"/>
              </a:rPr>
              <a:t>Teach children to sew or code</a:t>
            </a:r>
          </a:p>
          <a:p>
            <a:pPr marL="571500" indent="-571500" eaLnBrk="1" hangingPunct="1">
              <a:spcBef>
                <a:spcPct val="0"/>
              </a:spcBef>
              <a:buFontTx/>
              <a:buChar char="-"/>
              <a:defRPr/>
            </a:pPr>
            <a:r>
              <a:rPr lang="en-GB" altLang="en-US" sz="3600" dirty="0" smtClean="0">
                <a:latin typeface="Comic Sans MS" panose="030F0702030302020204" pitchFamily="66" charset="0"/>
              </a:rPr>
              <a:t>Drive the minibus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3600" dirty="0" smtClean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3600" dirty="0" smtClean="0">
                <a:latin typeface="Comic Sans MS" panose="030F0702030302020204" pitchFamily="66" charset="0"/>
              </a:rPr>
              <a:t>We need as many volunteers as we can!</a:t>
            </a:r>
          </a:p>
        </p:txBody>
      </p:sp>
      <p:pic>
        <p:nvPicPr>
          <p:cNvPr id="14339" name="Picture 4" descr="Book 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456910" flipV="1">
            <a:off x="7564438" y="3494088"/>
            <a:ext cx="1452562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Book 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81848" flipV="1">
            <a:off x="7448550" y="87313"/>
            <a:ext cx="132715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751DBCEF3B44F8E38C967E4EF46DA" ma:contentTypeVersion="14" ma:contentTypeDescription="Create a new document." ma:contentTypeScope="" ma:versionID="ef9e5cc0cff2ce139ee001306a81642c">
  <xsd:schema xmlns:xsd="http://www.w3.org/2001/XMLSchema" xmlns:xs="http://www.w3.org/2001/XMLSchema" xmlns:p="http://schemas.microsoft.com/office/2006/metadata/properties" xmlns:ns3="48caf300-6c8f-4e29-9b50-d1eb54680d20" xmlns:ns4="32e6256e-c8eb-46db-9dd7-b8b67689c110" targetNamespace="http://schemas.microsoft.com/office/2006/metadata/properties" ma:root="true" ma:fieldsID="7e37c2b7f5d32fb9cdb097b292c49837" ns3:_="" ns4:_="">
    <xsd:import namespace="48caf300-6c8f-4e29-9b50-d1eb54680d20"/>
    <xsd:import namespace="32e6256e-c8eb-46db-9dd7-b8b67689c11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caf300-6c8f-4e29-9b50-d1eb54680d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e6256e-c8eb-46db-9dd7-b8b67689c11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0E57901-3E93-4FE6-B2B2-CB0A52FC7E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caf300-6c8f-4e29-9b50-d1eb54680d20"/>
    <ds:schemaRef ds:uri="32e6256e-c8eb-46db-9dd7-b8b67689c1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C2008E-D3B5-4015-9827-0D4BA615BD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405002-23DC-4E2B-84F8-293F546C4C10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32e6256e-c8eb-46db-9dd7-b8b67689c110"/>
    <ds:schemaRef ds:uri="48caf300-6c8f-4e29-9b50-d1eb54680d20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741</Words>
  <Application>Microsoft Office PowerPoint</Application>
  <PresentationFormat>On-screen Show (4:3)</PresentationFormat>
  <Paragraphs>104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Comic Sans MS</vt:lpstr>
      <vt:lpstr>Default Design</vt:lpstr>
      <vt:lpstr>New starters  Reception  Autumn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Nursery Starters Autumn 2009</dc:title>
  <dc:creator>Julie Louise Newton</dc:creator>
  <cp:lastModifiedBy>Julie Jones</cp:lastModifiedBy>
  <cp:revision>31</cp:revision>
  <dcterms:created xsi:type="dcterms:W3CDTF">2009-07-13T20:46:36Z</dcterms:created>
  <dcterms:modified xsi:type="dcterms:W3CDTF">2021-06-29T11:38:43Z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0x010100D85751DBCEF3B44F8E38C967E4EF46DA</vt:lpwstr>
  </property>
</Properties>
</file>